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327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13" r:id="rId13"/>
    <p:sldId id="256" r:id="rId14"/>
    <p:sldId id="257" r:id="rId15"/>
    <p:sldId id="422" r:id="rId16"/>
    <p:sldId id="423" r:id="rId17"/>
    <p:sldId id="420" r:id="rId18"/>
    <p:sldId id="421" r:id="rId19"/>
    <p:sldId id="363" r:id="rId20"/>
    <p:sldId id="364" r:id="rId21"/>
    <p:sldId id="365" r:id="rId22"/>
    <p:sldId id="366" r:id="rId23"/>
    <p:sldId id="367" r:id="rId24"/>
    <p:sldId id="368" r:id="rId25"/>
    <p:sldId id="278" r:id="rId26"/>
    <p:sldId id="261" r:id="rId27"/>
    <p:sldId id="264" r:id="rId28"/>
    <p:sldId id="332" r:id="rId29"/>
    <p:sldId id="331" r:id="rId30"/>
    <p:sldId id="424" r:id="rId31"/>
    <p:sldId id="312" r:id="rId32"/>
    <p:sldId id="334" r:id="rId33"/>
    <p:sldId id="399" r:id="rId34"/>
    <p:sldId id="400" r:id="rId35"/>
    <p:sldId id="338" r:id="rId36"/>
    <p:sldId id="340" r:id="rId37"/>
    <p:sldId id="337" r:id="rId38"/>
  </p:sldIdLst>
  <p:sldSz cx="12192000" cy="6858000"/>
  <p:notesSz cx="6858000" cy="9144000"/>
  <p:custDataLst>
    <p:tags r:id="rId4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9933FF"/>
    <a:srgbClr val="FFDF9F"/>
    <a:srgbClr val="800080"/>
    <a:srgbClr val="FFCC66"/>
    <a:srgbClr val="FF00FF"/>
    <a:srgbClr val="FFFFCC"/>
    <a:srgbClr val="0066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83" autoAdjust="0"/>
  </p:normalViewPr>
  <p:slideViewPr>
    <p:cSldViewPr showGuides="1">
      <p:cViewPr varScale="1">
        <p:scale>
          <a:sx n="87" d="100"/>
          <a:sy n="87" d="100"/>
        </p:scale>
        <p:origin x="78" y="96"/>
      </p:cViewPr>
      <p:guideLst>
        <p:guide orient="horz" pos="2138"/>
        <p:guide pos="38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1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AC43A952-C6FB-428C-92FC-5684DC7FECE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2D115A30-D289-4584-85BD-E53586209CF1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57A194-24CE-49BB-94F2-130253EA491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1E40C3-A106-4B07-9358-9F59B000FC7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0FA879-6C2E-4954-8C18-ADC9641220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C89733-B388-4510-9F7C-3EBF99B5CDB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816AAA-0457-4AC8-9730-CD39F890831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BD5C9D-7E9C-4CB3-922D-CE33D2E264E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964A79-6911-47B5-AD09-FF6334F32B4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11EA4A-5693-4320-A2B7-A0DBE37176F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E403C-9C92-45C0-84BE-CF4574F2CBD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81F2F4-1E75-4DF1-B2B1-913A07A2EF2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C9B586-77A8-4EF9-9A4E-FD5DFE48463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0DA27FD9-64AA-4671-B192-FC8B238719A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6.png"/><Relationship Id="rId7" Type="http://schemas.openxmlformats.org/officeDocument/2006/relationships/image" Target="../media/image50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6.png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67.png"/><Relationship Id="rId1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70.png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jpeg"/><Relationship Id="rId7" Type="http://schemas.openxmlformats.org/officeDocument/2006/relationships/image" Target="../media/image28.png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jpeg"/><Relationship Id="rId1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Text Box 5"/>
          <p:cNvSpPr txBox="1">
            <a:spLocks noChangeArrowheads="1"/>
          </p:cNvSpPr>
          <p:nvPr/>
        </p:nvSpPr>
        <p:spPr bwMode="auto">
          <a:xfrm>
            <a:off x="1127448" y="1844824"/>
            <a:ext cx="10153128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8775" indent="-3587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altLang="zh-CN" dirty="0" smtClean="0"/>
              <a:t>To </a:t>
            </a:r>
            <a:r>
              <a:rPr lang="en-US" altLang="zh-CN" dirty="0"/>
              <a:t>learn some new words and useful expressions: </a:t>
            </a:r>
            <a:r>
              <a:rPr lang="en-US" altLang="zh-CN" dirty="0">
                <a:solidFill>
                  <a:srgbClr val="FF0000"/>
                </a:solidFill>
              </a:rPr>
              <a:t>junk, junk food, </a:t>
            </a:r>
            <a:r>
              <a:rPr lang="en-US" altLang="zh-CN" dirty="0" smtClean="0">
                <a:solidFill>
                  <a:srgbClr val="FF0000"/>
                </a:solidFill>
              </a:rPr>
              <a:t>health, be </a:t>
            </a:r>
            <a:r>
              <a:rPr lang="en-US" altLang="zh-CN" dirty="0">
                <a:solidFill>
                  <a:srgbClr val="FF0000"/>
                </a:solidFill>
              </a:rPr>
              <a:t>good/bad for …, </a:t>
            </a:r>
            <a:r>
              <a:rPr lang="en-US" altLang="zh-CN" dirty="0" smtClean="0">
                <a:solidFill>
                  <a:srgbClr val="FF0000"/>
                </a:solidFill>
              </a:rPr>
              <a:t>want </a:t>
            </a:r>
            <a:r>
              <a:rPr lang="en-US" altLang="zh-CN" dirty="0">
                <a:solidFill>
                  <a:srgbClr val="FF0000"/>
                </a:solidFill>
              </a:rPr>
              <a:t>sb. to do </a:t>
            </a:r>
            <a:r>
              <a:rPr lang="en-US" altLang="zh-CN" dirty="0" err="1" smtClean="0">
                <a:solidFill>
                  <a:srgbClr val="FF0000"/>
                </a:solidFill>
              </a:rPr>
              <a:t>sth</a:t>
            </a:r>
            <a:r>
              <a:rPr lang="en-US" altLang="zh-CN" dirty="0" smtClean="0">
                <a:solidFill>
                  <a:srgbClr val="FF0000"/>
                </a:solidFill>
              </a:rPr>
              <a:t>.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altLang="zh-CN" dirty="0" smtClean="0"/>
              <a:t>To </a:t>
            </a:r>
            <a:r>
              <a:rPr lang="en-US" altLang="zh-CN" dirty="0"/>
              <a:t>listen for specific information in </a:t>
            </a:r>
            <a:r>
              <a:rPr lang="en-US" altLang="zh-CN" dirty="0" smtClean="0"/>
              <a:t>conversations</a:t>
            </a:r>
            <a:endParaRPr lang="en-US" altLang="zh-CN" dirty="0"/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altLang="zh-CN" dirty="0" smtClean="0"/>
              <a:t>To </a:t>
            </a:r>
            <a:r>
              <a:rPr lang="en-US" altLang="zh-CN" dirty="0"/>
              <a:t>learn to talk about healthy lifestyles and maintain a healthy </a:t>
            </a:r>
            <a:r>
              <a:rPr lang="en-US" altLang="zh-CN" dirty="0" smtClean="0"/>
              <a:t>lifestyle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523566"/>
            <a:ext cx="4844614" cy="13212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8" name="Picture 14" descr="42_120424154259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052736"/>
            <a:ext cx="2359025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855640" y="3284984"/>
            <a:ext cx="6471229" cy="2456057"/>
          </a:xfrm>
          <a:prstGeom prst="rect">
            <a:avLst/>
          </a:prstGeom>
          <a:solidFill>
            <a:srgbClr val="FFDF9F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A: </a:t>
            </a:r>
            <a:r>
              <a:rPr lang="en-US" altLang="zh-CN" sz="3200" dirty="0">
                <a:cs typeface="Times New Roman" panose="02020603050405020304" pitchFamily="18" charset="0"/>
              </a:rPr>
              <a:t>How often do you drink/eat…?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B</a:t>
            </a:r>
            <a:r>
              <a:rPr lang="en-US" altLang="zh-CN" sz="3200" dirty="0">
                <a:cs typeface="Times New Roman" panose="02020603050405020304" pitchFamily="18" charset="0"/>
              </a:rPr>
              <a:t>: I drink/eat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...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A: Do you like …?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marL="535305" indent="-535305">
              <a:lnSpc>
                <a:spcPct val="120000"/>
              </a:lnSpc>
              <a:tabLst>
                <a:tab pos="628650" algn="l"/>
              </a:tabLst>
            </a:pPr>
            <a:r>
              <a:rPr lang="en-US" altLang="zh-CN" sz="3200" dirty="0" smtClean="0">
                <a:cs typeface="Times New Roman" panose="02020603050405020304" pitchFamily="18" charset="0"/>
              </a:rPr>
              <a:t>B: Yes.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/ No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. …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44" y="1043184"/>
            <a:ext cx="2376264" cy="18287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927" y="1043184"/>
            <a:ext cx="2109561" cy="1829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38" y="1052736"/>
            <a:ext cx="2587181" cy="18192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WordArt 2"/>
          <p:cNvSpPr>
            <a:spLocks noChangeArrowheads="1" noChangeShapeType="1" noTextEdit="1"/>
          </p:cNvSpPr>
          <p:nvPr/>
        </p:nvSpPr>
        <p:spPr bwMode="auto">
          <a:xfrm>
            <a:off x="8904312" y="908720"/>
            <a:ext cx="2520950" cy="9366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zh-CN" altLang="en-US" sz="3600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3432" y="188640"/>
            <a:ext cx="1058517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 </a:t>
            </a:r>
            <a:endParaRPr lang="en-US" altLang="zh-CN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993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often do you </a:t>
            </a:r>
            <a:r>
              <a:rPr lang="en-US" altLang="zh-CN" sz="5400" b="1" kern="10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9933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2060848"/>
            <a:ext cx="6826955" cy="17067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1740421" y="2099029"/>
            <a:ext cx="3384550" cy="422529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在周末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一周两 </a:t>
            </a:r>
            <a:r>
              <a:rPr lang="en-US" altLang="zh-CN" sz="3200" dirty="0"/>
              <a:t>/ </a:t>
            </a:r>
            <a:r>
              <a:rPr lang="zh-CN" altLang="en-US" sz="3200" dirty="0"/>
              <a:t>三</a:t>
            </a:r>
            <a:r>
              <a:rPr lang="zh-CN" altLang="en-US" sz="3200" dirty="0" smtClean="0"/>
              <a:t>次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摇摆舞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怎么会呢？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去看电影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几乎从不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 smtClean="0"/>
              <a:t>帮忙</a:t>
            </a:r>
            <a:r>
              <a:rPr lang="zh-CN" altLang="en-US" sz="3200" dirty="0"/>
              <a:t>做家务</a:t>
            </a:r>
            <a:endParaRPr lang="zh-CN" altLang="en-US" sz="3200" dirty="0"/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5735960" y="2060848"/>
            <a:ext cx="5148262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on weekends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twice / three times a week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swing </a:t>
            </a:r>
            <a:r>
              <a:rPr lang="en-US" altLang="zh-CN" sz="3200" dirty="0">
                <a:solidFill>
                  <a:srgbClr val="FF0000"/>
                </a:solidFill>
              </a:rPr>
              <a:t>dance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come?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to the movies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hardly ever </a:t>
            </a:r>
            <a:r>
              <a:rPr lang="zh-CN" altLang="en-US" sz="3200" dirty="0">
                <a:solidFill>
                  <a:srgbClr val="FF0000"/>
                </a:solidFill>
              </a:rPr>
              <a:t>  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help </a:t>
            </a:r>
            <a:r>
              <a:rPr lang="en-US" altLang="zh-CN" sz="3200" dirty="0">
                <a:solidFill>
                  <a:srgbClr val="FF0000"/>
                </a:solidFill>
              </a:rPr>
              <a:t>with housework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90770" y="332740"/>
            <a:ext cx="30264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Review</a:t>
            </a:r>
            <a:endParaRPr lang="en-US" altLang="zh-CN" sz="7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7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7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7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2781102" y="1773873"/>
            <a:ext cx="3384550" cy="304419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8.</a:t>
            </a:r>
            <a:r>
              <a:rPr lang="zh-CN" altLang="en-US" dirty="0"/>
              <a:t>去购物</a:t>
            </a:r>
            <a:endParaRPr lang="zh-CN" altLang="en-US" dirty="0"/>
          </a:p>
          <a:p>
            <a:r>
              <a:rPr lang="en-US" altLang="zh-CN" dirty="0"/>
              <a:t>9.</a:t>
            </a:r>
            <a:r>
              <a:rPr lang="zh-CN" altLang="en-US" dirty="0"/>
              <a:t>使用互联网</a:t>
            </a:r>
            <a:endParaRPr lang="zh-CN" altLang="en-US" dirty="0"/>
          </a:p>
          <a:p>
            <a:r>
              <a:rPr lang="en-US" altLang="zh-CN" dirty="0"/>
              <a:t>10.</a:t>
            </a:r>
            <a:r>
              <a:rPr lang="zh-CN" altLang="en-US" dirty="0"/>
              <a:t>阅读英文书籍</a:t>
            </a:r>
            <a:endParaRPr lang="zh-CN" altLang="en-US" dirty="0"/>
          </a:p>
          <a:p>
            <a:r>
              <a:rPr lang="en-US" altLang="zh-CN" dirty="0"/>
              <a:t>11.</a:t>
            </a:r>
            <a:r>
              <a:rPr lang="zh-CN" altLang="en-US" dirty="0"/>
              <a:t>最喜欢的节目</a:t>
            </a:r>
            <a:endParaRPr lang="zh-CN" altLang="en-US" dirty="0"/>
          </a:p>
          <a:p>
            <a:r>
              <a:rPr lang="en-US" altLang="zh-CN" dirty="0"/>
              <a:t>12.</a:t>
            </a:r>
            <a:r>
              <a:rPr lang="zh-CN" altLang="en-US" dirty="0"/>
              <a:t>上钢琴课</a:t>
            </a:r>
            <a:endParaRPr lang="zh-CN" altLang="en-US" dirty="0"/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6308726" y="1696085"/>
            <a:ext cx="396081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shopping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use the Internet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read English books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favorite program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have piano lessons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90770" y="332740"/>
            <a:ext cx="30264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Review</a:t>
            </a:r>
            <a:endParaRPr lang="en-US" altLang="zh-CN" sz="7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59"/>
          <p:cNvSpPr txBox="1">
            <a:spLocks noChangeArrowheads="1"/>
          </p:cNvSpPr>
          <p:nvPr/>
        </p:nvSpPr>
        <p:spPr bwMode="auto">
          <a:xfrm>
            <a:off x="1771650" y="1786662"/>
            <a:ext cx="8501063" cy="359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How often _____ he play soccer?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_____ you drink milk?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How often _____ they stay up late?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_____ Sue eat a healthy breakfast?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How often _____ you eat apples?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_____ your parent</a:t>
            </a:r>
            <a:r>
              <a:rPr lang="en-US" altLang="zh-CN" b="1" dirty="0">
                <a:solidFill>
                  <a:schemeClr val="tx1"/>
                </a:solidFill>
              </a:rPr>
              <a:t>s</a:t>
            </a:r>
            <a:r>
              <a:rPr lang="en-US" altLang="zh-CN" b="1" dirty="0"/>
              <a:t> play sports?</a:t>
            </a:r>
            <a:r>
              <a:rPr lang="en-US" altLang="zh-CN" b="1" dirty="0">
                <a:latin typeface="Calibri" panose="020F0502020204030204" charset="0"/>
              </a:rPr>
              <a:t> </a:t>
            </a:r>
            <a:endParaRPr lang="en-US" altLang="zh-CN" b="1" dirty="0">
              <a:latin typeface="Calibri" panose="020F0502020204030204" charset="0"/>
            </a:endParaRPr>
          </a:p>
        </p:txBody>
      </p:sp>
      <p:sp>
        <p:nvSpPr>
          <p:cNvPr id="28732" name="Text Box 60"/>
          <p:cNvSpPr txBox="1">
            <a:spLocks noChangeArrowheads="1"/>
          </p:cNvSpPr>
          <p:nvPr/>
        </p:nvSpPr>
        <p:spPr bwMode="auto">
          <a:xfrm>
            <a:off x="4132090" y="1875905"/>
            <a:ext cx="1152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3" name="Text Box 61"/>
          <p:cNvSpPr txBox="1">
            <a:spLocks noChangeArrowheads="1"/>
          </p:cNvSpPr>
          <p:nvPr/>
        </p:nvSpPr>
        <p:spPr bwMode="auto">
          <a:xfrm>
            <a:off x="2519762" y="2446806"/>
            <a:ext cx="12969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4" name="Text Box 62"/>
          <p:cNvSpPr txBox="1">
            <a:spLocks noChangeArrowheads="1"/>
          </p:cNvSpPr>
          <p:nvPr/>
        </p:nvSpPr>
        <p:spPr bwMode="auto">
          <a:xfrm>
            <a:off x="4256086" y="3031581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5" name="Text Box 63"/>
          <p:cNvSpPr txBox="1">
            <a:spLocks noChangeArrowheads="1"/>
          </p:cNvSpPr>
          <p:nvPr/>
        </p:nvSpPr>
        <p:spPr bwMode="auto">
          <a:xfrm>
            <a:off x="2283621" y="3573449"/>
            <a:ext cx="1628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6" name="Text Box 64"/>
          <p:cNvSpPr txBox="1">
            <a:spLocks noChangeArrowheads="1"/>
          </p:cNvSpPr>
          <p:nvPr/>
        </p:nvSpPr>
        <p:spPr bwMode="auto">
          <a:xfrm>
            <a:off x="4312270" y="420245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7" name="Text Box 65"/>
          <p:cNvSpPr txBox="1">
            <a:spLocks noChangeArrowheads="1"/>
          </p:cNvSpPr>
          <p:nvPr/>
        </p:nvSpPr>
        <p:spPr bwMode="auto">
          <a:xfrm>
            <a:off x="2519762" y="479780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01155" y="5555209"/>
            <a:ext cx="8827293" cy="10763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90600" indent="-990600" eaLnBrk="1" hangingPunct="1"/>
            <a:r>
              <a:rPr lang="en-US" altLang="zh-CN" b="1" dirty="0" smtClean="0">
                <a:cs typeface="Times New Roman" panose="02020603050405020304" pitchFamily="18" charset="0"/>
              </a:rPr>
              <a:t>Note: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第三人称单数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时，助动词用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does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990600" indent="-990600" eaLnBrk="1" hangingPunct="1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其他人称及第三人称复数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</a:t>
            </a:r>
            <a:r>
              <a:rPr lang="en-US" altLang="zh-CN" b="1" dirty="0" smtClean="0">
                <a:cs typeface="Times New Roman" panose="02020603050405020304" pitchFamily="18" charset="0"/>
              </a:rPr>
              <a:t>,</a:t>
            </a:r>
            <a:r>
              <a:rPr lang="zh-CN" altLang="en-US" b="1" dirty="0" smtClean="0">
                <a:cs typeface="Times New Roman" panose="02020603050405020304" pitchFamily="18" charset="0"/>
              </a:rPr>
              <a:t>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。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101308" y="1807421"/>
            <a:ext cx="1676574" cy="642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0" name="圆角矩形 19"/>
          <p:cNvSpPr/>
          <p:nvPr/>
        </p:nvSpPr>
        <p:spPr>
          <a:xfrm>
            <a:off x="2154066" y="3527814"/>
            <a:ext cx="1918665" cy="6429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1" name="椭圆 20"/>
          <p:cNvSpPr/>
          <p:nvPr/>
        </p:nvSpPr>
        <p:spPr>
          <a:xfrm>
            <a:off x="2215356" y="2505163"/>
            <a:ext cx="18573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2" name="椭圆 21"/>
          <p:cNvSpPr/>
          <p:nvPr/>
        </p:nvSpPr>
        <p:spPr>
          <a:xfrm>
            <a:off x="4101308" y="3073386"/>
            <a:ext cx="1928813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3" name="椭圆 22"/>
          <p:cNvSpPr/>
          <p:nvPr/>
        </p:nvSpPr>
        <p:spPr>
          <a:xfrm>
            <a:off x="4228218" y="4221088"/>
            <a:ext cx="1640062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4" name="椭圆 23"/>
          <p:cNvSpPr/>
          <p:nvPr/>
        </p:nvSpPr>
        <p:spPr>
          <a:xfrm>
            <a:off x="2154066" y="4873546"/>
            <a:ext cx="35718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66427" y="411513"/>
            <a:ext cx="10518205" cy="1401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questions with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or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does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. </a:t>
            </a:r>
            <a:endParaRPr lang="zh-CN" altLang="en-US" b="1" dirty="0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11513"/>
            <a:ext cx="1219099" cy="12190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82211" y="45720"/>
            <a:ext cx="264414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5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</a:t>
            </a:r>
            <a:endParaRPr lang="en-US" altLang="zh-CN" sz="54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32" grpId="0"/>
      <p:bldP spid="28733" grpId="0"/>
      <p:bldP spid="28734" grpId="0"/>
      <p:bldP spid="28735" grpId="0"/>
      <p:bldP spid="28736" grpId="0"/>
      <p:bldP spid="28737" grpId="0"/>
      <p:bldP spid="14" grpId="0" animBg="1" uiExpand="1" build="allAtOnce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5735955" y="332740"/>
            <a:ext cx="6273165" cy="2861310"/>
          </a:xfrm>
          <a:prstGeom prst="rect">
            <a:avLst/>
          </a:prstGeom>
          <a:noFill/>
          <a:ln w="25400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b="1" dirty="0"/>
              <a:t>a. Yes. She usually does.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b. Hardly ever. I don’t like them.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c. He plays </a:t>
            </a:r>
            <a:r>
              <a:rPr lang="en-US" altLang="zh-CN" sz="3000" b="1" dirty="0">
                <a:solidFill>
                  <a:srgbClr val="0000FF"/>
                </a:solidFill>
              </a:rPr>
              <a:t>at least</a:t>
            </a:r>
            <a:r>
              <a:rPr lang="en-US" altLang="zh-CN" sz="3000" b="1" dirty="0">
                <a:solidFill>
                  <a:srgbClr val="FF00FF"/>
                </a:solidFill>
              </a:rPr>
              <a:t> </a:t>
            </a:r>
            <a:r>
              <a:rPr lang="en-US" altLang="zh-CN" sz="3000" b="1" dirty="0"/>
              <a:t>twice a week.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d. No, they don’t. They’re too busy.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e. Never. They always </a:t>
            </a:r>
            <a:r>
              <a:rPr lang="en-US" altLang="zh-CN" sz="3000" b="1" dirty="0">
                <a:solidFill>
                  <a:srgbClr val="0000FF"/>
                </a:solidFill>
              </a:rPr>
              <a:t>go to bed early</a:t>
            </a:r>
            <a:r>
              <a:rPr lang="en-US" altLang="zh-CN" sz="3000" b="1" dirty="0"/>
              <a:t>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f. Yes, I do. Every day. </a:t>
            </a:r>
            <a:endParaRPr lang="en-US" altLang="zh-CN" sz="3000" b="1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5360" y="3284984"/>
            <a:ext cx="7848600" cy="334245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1. How often does he play soccer?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2</a:t>
            </a:r>
            <a:r>
              <a:rPr lang="en-US" altLang="zh-CN" b="1" dirty="0"/>
              <a:t>. Do you drink milk?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3. How often do they </a:t>
            </a:r>
            <a:r>
              <a:rPr lang="en-US" altLang="zh-CN" b="1" dirty="0">
                <a:solidFill>
                  <a:srgbClr val="0000FF"/>
                </a:solidFill>
              </a:rPr>
              <a:t>stay up late</a:t>
            </a:r>
            <a:r>
              <a:rPr lang="en-US" altLang="zh-CN" b="1" dirty="0" smtClean="0"/>
              <a:t>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4. Does Sue </a:t>
            </a:r>
            <a:r>
              <a:rPr lang="en-US" altLang="zh-CN" b="1" dirty="0">
                <a:solidFill>
                  <a:srgbClr val="0000FF"/>
                </a:solidFill>
              </a:rPr>
              <a:t>eat a healthy breakfast</a:t>
            </a:r>
            <a:r>
              <a:rPr lang="en-US" altLang="zh-CN" b="1" dirty="0"/>
              <a:t>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5</a:t>
            </a:r>
            <a:r>
              <a:rPr lang="en-US" altLang="zh-CN" b="1" dirty="0"/>
              <a:t>. How often do you eat apples? 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6</a:t>
            </a:r>
            <a:r>
              <a:rPr lang="en-US" altLang="zh-CN" b="1" dirty="0"/>
              <a:t>. Do your parents </a:t>
            </a:r>
            <a:r>
              <a:rPr lang="en-US" altLang="zh-CN" b="1" dirty="0">
                <a:solidFill>
                  <a:schemeClr val="tx1"/>
                </a:solidFill>
              </a:rPr>
              <a:t>play sports</a:t>
            </a:r>
            <a:r>
              <a:rPr lang="en-US" altLang="zh-CN" b="1" dirty="0"/>
              <a:t>?      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7032104" y="3284984"/>
            <a:ext cx="979485" cy="3342453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c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116840"/>
            <a:ext cx="5529580" cy="13468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Then match the questions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 and answers.</a:t>
            </a:r>
            <a:r>
              <a:rPr lang="en-US" altLang="zh-CN" dirty="0">
                <a:solidFill>
                  <a:srgbClr val="0066FF"/>
                </a:solidFill>
                <a:latin typeface="Arial" panose="020B0604020202020204" pitchFamily="34" charset="0"/>
                <a:sym typeface="+mn-ea"/>
              </a:rPr>
              <a:t> 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90091" y="2636520"/>
            <a:ext cx="2214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40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endParaRPr lang="en-US" altLang="zh-CN" sz="40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93369" y="-215265"/>
            <a:ext cx="193230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40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</a:t>
            </a:r>
            <a:endParaRPr lang="en-US" altLang="zh-CN" sz="40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99" y="10970"/>
            <a:ext cx="4190604" cy="11258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484630"/>
            <a:ext cx="3182620" cy="3346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51630" y="1484630"/>
            <a:ext cx="7572375" cy="3857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1. What is it?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It’s milk.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2. How often do you drink...?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I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zh-CN" sz="2000" dirty="0">
                <a:solidFill>
                  <a:srgbClr val="FF0000"/>
                </a:solidFill>
                <a:sym typeface="+mn-ea"/>
              </a:rPr>
              <a:t>频率副词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drink milk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频率副词词组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.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3.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Is</a:t>
            </a:r>
            <a:r>
              <a:rPr lang="en-US" altLang="zh-CN" dirty="0">
                <a:sym typeface="+mn-ea"/>
              </a:rPr>
              <a:t> it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good for</a:t>
            </a:r>
            <a:r>
              <a:rPr lang="en-US" altLang="zh-CN" dirty="0">
                <a:sym typeface="+mn-ea"/>
              </a:rPr>
              <a:t> your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health</a:t>
            </a:r>
            <a:r>
              <a:rPr lang="en-US" altLang="zh-CN" dirty="0">
                <a:sym typeface="+mn-ea"/>
              </a:rPr>
              <a:t>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0000"/>
                </a:solidFill>
              </a:rPr>
              <a:t>    Yes, it is.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17725" y="5445125"/>
            <a:ext cx="89960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Does he/she </a:t>
            </a: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have a good eating habit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sz="4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015865" y="1307465"/>
            <a:ext cx="6655435" cy="3857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1. What are they?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They’re vegetables.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2. How often do you eat...?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I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zh-CN" sz="2000" dirty="0">
                <a:solidFill>
                  <a:srgbClr val="FF0000"/>
                </a:solidFill>
                <a:sym typeface="+mn-ea"/>
              </a:rPr>
              <a:t>频率副词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eat vegetables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频率副词词组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.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3.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Is</a:t>
            </a:r>
            <a:r>
              <a:rPr lang="en-US" altLang="zh-CN" dirty="0">
                <a:sym typeface="+mn-ea"/>
              </a:rPr>
              <a:t> it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good for</a:t>
            </a:r>
            <a:r>
              <a:rPr lang="en-US" altLang="zh-CN" dirty="0">
                <a:sym typeface="+mn-ea"/>
              </a:rPr>
              <a:t> your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health</a:t>
            </a:r>
            <a:r>
              <a:rPr lang="en-US" altLang="zh-CN" dirty="0">
                <a:sym typeface="+mn-ea"/>
              </a:rPr>
              <a:t>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0000"/>
                </a:solidFill>
              </a:rPr>
              <a:t>    Yes, it is.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2" name="图片 1" descr="v2-c09ab676a3081cdd174a4e39a9d23448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1556385"/>
            <a:ext cx="3340100" cy="343916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117725" y="5445125"/>
            <a:ext cx="89960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Does he/she </a:t>
            </a: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have a bad eating habit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sz="4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61099" y="3063358"/>
            <a:ext cx="2889310" cy="7649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&amp; drink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04" y="2918105"/>
            <a:ext cx="4658373" cy="1140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485" y="1773218"/>
            <a:ext cx="1257143" cy="1057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1859" y="1748155"/>
            <a:ext cx="21964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9933FF"/>
                </a:solidFill>
              </a:rPr>
              <a:t>hamburger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689" y="3115088"/>
            <a:ext cx="904762" cy="10666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69223" y="3120471"/>
            <a:ext cx="12684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 smtClean="0">
                <a:solidFill>
                  <a:srgbClr val="9933FF"/>
                </a:solidFill>
              </a:rPr>
              <a:t>coffee</a:t>
            </a:r>
            <a:endParaRPr lang="en-US" altLang="zh-CN" i="1" dirty="0" smtClean="0">
              <a:solidFill>
                <a:srgbClr val="9933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514" y="3030926"/>
            <a:ext cx="1561905" cy="9142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9944" y="3180292"/>
            <a:ext cx="10823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9933FF"/>
                </a:solidFill>
              </a:rPr>
              <a:t>pizza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378" y="3865446"/>
            <a:ext cx="1055752" cy="175958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92442" y="4706555"/>
            <a:ext cx="20393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9933FF"/>
                </a:solidFill>
              </a:rPr>
              <a:t>bubble tea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161" y="1645691"/>
            <a:ext cx="1197937" cy="12595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743451" y="2007771"/>
            <a:ext cx="98616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9933FF"/>
                </a:solidFill>
              </a:rPr>
              <a:t>milk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09059" y="4415181"/>
            <a:ext cx="720080" cy="1481913"/>
            <a:chOff x="5379728" y="1046462"/>
            <a:chExt cx="2548894" cy="491428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88434" y="1046462"/>
              <a:ext cx="2540188" cy="491428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9"/>
            <a:srcRect l="1" r="8491" b="6890"/>
            <a:stretch>
              <a:fillRect/>
            </a:stretch>
          </p:blipFill>
          <p:spPr>
            <a:xfrm flipH="1">
              <a:off x="5379728" y="4079564"/>
              <a:ext cx="140208" cy="1325048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6544229" y="5841809"/>
            <a:ext cx="19961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9933FF"/>
                </a:solidFill>
              </a:rPr>
              <a:t>ice-cream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8607" y="4217028"/>
            <a:ext cx="1590476" cy="114285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35241" y="4469177"/>
            <a:ext cx="17107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9933FF"/>
                </a:solidFill>
              </a:rPr>
              <a:t>cabbage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/>
          <a:srcRect t="6152"/>
          <a:stretch>
            <a:fillRect/>
          </a:stretch>
        </p:blipFill>
        <p:spPr>
          <a:xfrm>
            <a:off x="3246588" y="5517232"/>
            <a:ext cx="1523810" cy="75972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473924" y="5661403"/>
            <a:ext cx="17860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9933FF"/>
                </a:solidFill>
              </a:rPr>
              <a:t>tomatoes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2"/>
          <a:srcRect l="8213" b="7378"/>
          <a:stretch>
            <a:fillRect/>
          </a:stretch>
        </p:blipFill>
        <p:spPr>
          <a:xfrm>
            <a:off x="5207449" y="4721718"/>
            <a:ext cx="964981" cy="108404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065473" y="5805765"/>
            <a:ext cx="12266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9933FF"/>
                </a:solidFill>
              </a:rPr>
              <a:t>onion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8573" y="1488714"/>
            <a:ext cx="990476" cy="107619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439816" y="941239"/>
            <a:ext cx="17347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9933FF"/>
                </a:solidFill>
              </a:rPr>
              <a:t>bananas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8288" y="1427662"/>
            <a:ext cx="1751634" cy="120925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12532" y="941239"/>
            <a:ext cx="86433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9933FF"/>
                </a:solidFill>
              </a:rPr>
              <a:t>fish</a:t>
            </a:r>
            <a:endParaRPr lang="zh-CN" altLang="en-US" i="1" dirty="0">
              <a:solidFill>
                <a:srgbClr val="9933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99" y="10970"/>
            <a:ext cx="4190604" cy="112583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086909" y="3139767"/>
            <a:ext cx="43496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healthy or not healthy?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770673" y="3747254"/>
            <a:ext cx="1519967" cy="615553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solidFill>
                  <a:schemeClr val="bg1"/>
                </a:solidFill>
              </a:rPr>
              <a:t>n. </a:t>
            </a:r>
            <a:r>
              <a:rPr lang="zh-CN" altLang="en-US" dirty="0">
                <a:solidFill>
                  <a:schemeClr val="bg1"/>
                </a:solidFill>
              </a:rPr>
              <a:t>咖啡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8" grpId="0"/>
      <p:bldP spid="20" grpId="0"/>
      <p:bldP spid="22" grpId="0"/>
      <p:bldP spid="24" grpId="0"/>
      <p:bldP spid="26" grpId="0"/>
      <p:bldP spid="28" grpId="0"/>
      <p:bldP spid="29" grpId="0"/>
      <p:bldP spid="3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3186" name="图片 1" descr="QQ截图20140720121625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" y="1268730"/>
            <a:ext cx="4175125" cy="389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015865" y="1307465"/>
            <a:ext cx="6655435" cy="3857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1. What is it?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 It’s fruit.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2. How often do you eat...?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I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zh-CN" sz="2000" dirty="0">
                <a:solidFill>
                  <a:srgbClr val="FF0000"/>
                </a:solidFill>
                <a:sym typeface="+mn-ea"/>
              </a:rPr>
              <a:t>频率副词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eat fruit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频率副词词组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.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3.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Is</a:t>
            </a:r>
            <a:r>
              <a:rPr lang="en-US" altLang="zh-CN" dirty="0">
                <a:sym typeface="+mn-ea"/>
              </a:rPr>
              <a:t> it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healthy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 for</a:t>
            </a:r>
            <a:r>
              <a:rPr lang="en-US" altLang="zh-CN" dirty="0">
                <a:sym typeface="+mn-ea"/>
              </a:rPr>
              <a:t> you?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0000"/>
                </a:solidFill>
              </a:rPr>
              <a:t>    Yes, it is.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117725" y="5445125"/>
            <a:ext cx="89960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Does he/she </a:t>
            </a: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have a good eating habit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sz="4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1268730"/>
            <a:ext cx="4406900" cy="3451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87620" y="1340485"/>
            <a:ext cx="6758305" cy="448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1. What is it?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 It’s </a:t>
            </a:r>
            <a:r>
              <a:rPr lang="en-US" altLang="zh-CN" u="sng" dirty="0">
                <a:solidFill>
                  <a:srgbClr val="FF0000"/>
                </a:solidFill>
                <a:sym typeface="+mn-ea"/>
              </a:rPr>
              <a:t>junk food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.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2. How often do you have...?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I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zh-CN" sz="2000" dirty="0">
                <a:solidFill>
                  <a:srgbClr val="FF0000"/>
                </a:solidFill>
                <a:sym typeface="+mn-ea"/>
              </a:rPr>
              <a:t>频率副词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have junk food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频率副词词组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.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3. If you have so much,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is it good for your health</a:t>
            </a:r>
            <a:r>
              <a:rPr lang="en-US" altLang="zh-CN" dirty="0">
                <a:sym typeface="+mn-ea"/>
              </a:rPr>
              <a:t>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0000"/>
                </a:solidFill>
              </a:rPr>
              <a:t>    No, it isn’t.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117725" y="5445125"/>
            <a:ext cx="89960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Does he/she </a:t>
            </a: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have a bad eating habit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sz="4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78" name="Picture 14" descr="42_120424154259_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" y="1485265"/>
            <a:ext cx="36417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087620" y="1340485"/>
            <a:ext cx="6758305" cy="448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1. What is it?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 It’s </a:t>
            </a:r>
            <a:r>
              <a:rPr lang="en-US" altLang="zh-CN" u="sng" dirty="0">
                <a:solidFill>
                  <a:srgbClr val="FF0000"/>
                </a:solidFill>
                <a:sym typeface="+mn-ea"/>
              </a:rPr>
              <a:t>coffee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.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2. How often do you have...?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  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I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zh-CN" sz="2000" dirty="0">
                <a:solidFill>
                  <a:srgbClr val="FF0000"/>
                </a:solidFill>
                <a:sym typeface="+mn-ea"/>
              </a:rPr>
              <a:t>频率副词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have coffee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频率副词词组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.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3. If you have so much,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is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it 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bad for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your health?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0000"/>
                </a:solidFill>
              </a:rPr>
              <a:t>    Yes, it is.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117725" y="5445125"/>
            <a:ext cx="89960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Does he/she </a:t>
            </a: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have a good eating habit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sz="4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04" name="Picture 13" descr="section B 1a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916430"/>
            <a:ext cx="3227705" cy="253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711575" y="1340485"/>
            <a:ext cx="8134350" cy="3857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1. What does he do?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 He sleeps.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2. How many hours do you... every day?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   I </a:t>
            </a:r>
            <a:r>
              <a:rPr lang="en-US" altLang="zh-CN" sz="3400" dirty="0">
                <a:solidFill>
                  <a:srgbClr val="FF0000"/>
                </a:solidFill>
                <a:sym typeface="+mn-ea"/>
              </a:rPr>
              <a:t>sleep for about ..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. hours.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ym typeface="+mn-ea"/>
              </a:rPr>
              <a:t>3.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Is it bad for your health</a:t>
            </a:r>
            <a:r>
              <a:rPr lang="en-US" altLang="zh-CN" dirty="0">
                <a:sym typeface="+mn-ea"/>
              </a:rPr>
              <a:t>?</a:t>
            </a:r>
            <a:endParaRPr lang="en-US" altLang="zh-CN" dirty="0"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0000"/>
                </a:solidFill>
              </a:rPr>
              <a:t>    Yes, it is./ No, it isn’t.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117725" y="5445125"/>
            <a:ext cx="89960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Does he/she </a:t>
            </a: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have a bad daily habit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sz="4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 Box 5"/>
          <p:cNvSpPr txBox="1">
            <a:spLocks noChangeArrowheads="1"/>
          </p:cNvSpPr>
          <p:nvPr/>
        </p:nvSpPr>
        <p:spPr bwMode="auto">
          <a:xfrm>
            <a:off x="1739900" y="1340768"/>
            <a:ext cx="8820596" cy="1400383"/>
          </a:xfrm>
          <a:prstGeom prst="rect">
            <a:avLst/>
          </a:prstGeom>
          <a:noFill/>
          <a:ln w="25400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400" dirty="0"/>
              <a:t>1. __ junk food   3. __ fruit   </a:t>
            </a:r>
            <a:r>
              <a:rPr lang="en-US" altLang="zh-CN" sz="3400" dirty="0" smtClean="0"/>
              <a:t>           </a:t>
            </a:r>
            <a:r>
              <a:rPr lang="en-US" altLang="zh-CN" sz="3400" dirty="0"/>
              <a:t>5. __ sleep</a:t>
            </a:r>
            <a:endParaRPr lang="en-US" altLang="zh-CN" sz="3400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3400" dirty="0"/>
              <a:t>2. __ milk    </a:t>
            </a:r>
            <a:r>
              <a:rPr lang="en-US" altLang="zh-CN" sz="3400" dirty="0" smtClean="0"/>
              <a:t>       </a:t>
            </a:r>
            <a:r>
              <a:rPr lang="en-US" altLang="zh-CN" sz="3400" dirty="0"/>
              <a:t>4. __ vegetables  </a:t>
            </a:r>
            <a:r>
              <a:rPr lang="en-US" altLang="zh-CN" sz="3400" dirty="0" smtClean="0"/>
              <a:t>   6</a:t>
            </a:r>
            <a:r>
              <a:rPr lang="en-US" altLang="zh-CN" sz="3400" dirty="0"/>
              <a:t>. __ coffee </a:t>
            </a:r>
            <a:endParaRPr lang="en-US" altLang="zh-CN" sz="3400" dirty="0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278064" y="2248818"/>
            <a:ext cx="5048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0000"/>
                </a:solidFill>
              </a:rPr>
              <a:t>a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8617099" y="1456110"/>
            <a:ext cx="5032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251996" y="2176309"/>
            <a:ext cx="503237" cy="50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0000"/>
                </a:solidFill>
              </a:rPr>
              <a:t>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8646441" y="2220878"/>
            <a:ext cx="503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231904" y="1456656"/>
            <a:ext cx="5048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0000"/>
                </a:solidFill>
              </a:rPr>
              <a:t>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207568" y="1456656"/>
            <a:ext cx="5048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62" name="Text Box 5"/>
          <p:cNvSpPr txBox="1">
            <a:spLocks noChangeArrowheads="1"/>
          </p:cNvSpPr>
          <p:nvPr/>
        </p:nvSpPr>
        <p:spPr bwMode="auto">
          <a:xfrm>
            <a:off x="2405417" y="468313"/>
            <a:ext cx="7561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Match the words with the pictures.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pSp>
        <p:nvGrpSpPr>
          <p:cNvPr id="6188" name="Group 44"/>
          <p:cNvGrpSpPr/>
          <p:nvPr/>
        </p:nvGrpSpPr>
        <p:grpSpPr bwMode="auto">
          <a:xfrm>
            <a:off x="1992313" y="3212976"/>
            <a:ext cx="2374900" cy="1439862"/>
            <a:chOff x="68" y="799"/>
            <a:chExt cx="1496" cy="907"/>
          </a:xfrm>
        </p:grpSpPr>
        <p:pic>
          <p:nvPicPr>
            <p:cNvPr id="6189" name="Picture 14" descr="section B 1a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799"/>
              <a:ext cx="1179" cy="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90" name="Text Box 20"/>
            <p:cNvSpPr txBox="1">
              <a:spLocks noChangeArrowheads="1"/>
            </p:cNvSpPr>
            <p:nvPr/>
          </p:nvSpPr>
          <p:spPr bwMode="auto">
            <a:xfrm>
              <a:off x="68" y="1341"/>
              <a:ext cx="24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191" name="Group 47"/>
          <p:cNvGrpSpPr/>
          <p:nvPr/>
        </p:nvGrpSpPr>
        <p:grpSpPr bwMode="auto">
          <a:xfrm>
            <a:off x="4727575" y="3212977"/>
            <a:ext cx="2459038" cy="1474787"/>
            <a:chOff x="68" y="1797"/>
            <a:chExt cx="1549" cy="929"/>
          </a:xfrm>
        </p:grpSpPr>
        <p:pic>
          <p:nvPicPr>
            <p:cNvPr id="6192" name="Picture 15" descr="section B 1a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797"/>
              <a:ext cx="1322" cy="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93" name="Text Box 21"/>
            <p:cNvSpPr txBox="1">
              <a:spLocks noChangeArrowheads="1"/>
            </p:cNvSpPr>
            <p:nvPr/>
          </p:nvSpPr>
          <p:spPr bwMode="auto">
            <a:xfrm>
              <a:off x="68" y="2169"/>
              <a:ext cx="25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F0000"/>
                  </a:solidFill>
                </a:rPr>
                <a:t>b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6194" name="Group 50"/>
          <p:cNvGrpSpPr/>
          <p:nvPr/>
        </p:nvGrpSpPr>
        <p:grpSpPr bwMode="auto">
          <a:xfrm>
            <a:off x="7391401" y="3212977"/>
            <a:ext cx="2416175" cy="1436687"/>
            <a:chOff x="68" y="2931"/>
            <a:chExt cx="1522" cy="905"/>
          </a:xfrm>
        </p:grpSpPr>
        <p:pic>
          <p:nvPicPr>
            <p:cNvPr id="6195" name="Picture 16" descr="section B 1a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2931"/>
              <a:ext cx="1295" cy="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96" name="Text Box 22"/>
            <p:cNvSpPr txBox="1">
              <a:spLocks noChangeArrowheads="1"/>
            </p:cNvSpPr>
            <p:nvPr/>
          </p:nvSpPr>
          <p:spPr bwMode="auto">
            <a:xfrm>
              <a:off x="68" y="3353"/>
              <a:ext cx="2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F0000"/>
                  </a:solidFill>
                </a:rPr>
                <a:t>c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6197" name="Group 53"/>
          <p:cNvGrpSpPr/>
          <p:nvPr/>
        </p:nvGrpSpPr>
        <p:grpSpPr bwMode="auto">
          <a:xfrm>
            <a:off x="2424113" y="4724276"/>
            <a:ext cx="2305050" cy="1725612"/>
            <a:chOff x="1746" y="767"/>
            <a:chExt cx="1452" cy="1087"/>
          </a:xfrm>
        </p:grpSpPr>
        <p:pic>
          <p:nvPicPr>
            <p:cNvPr id="6198" name="Picture 17" descr="section B 1a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767"/>
              <a:ext cx="1224" cy="1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99" name="Text Box 23"/>
            <p:cNvSpPr txBox="1">
              <a:spLocks noChangeArrowheads="1"/>
            </p:cNvSpPr>
            <p:nvPr/>
          </p:nvSpPr>
          <p:spPr bwMode="auto">
            <a:xfrm>
              <a:off x="2940" y="1489"/>
              <a:ext cx="25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F0000"/>
                  </a:solidFill>
                </a:rPr>
                <a:t>d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6200" name="Group 56"/>
          <p:cNvGrpSpPr/>
          <p:nvPr/>
        </p:nvGrpSpPr>
        <p:grpSpPr bwMode="auto">
          <a:xfrm>
            <a:off x="5087938" y="5084638"/>
            <a:ext cx="2360612" cy="1320800"/>
            <a:chOff x="1746" y="1856"/>
            <a:chExt cx="1487" cy="832"/>
          </a:xfrm>
        </p:grpSpPr>
        <p:pic>
          <p:nvPicPr>
            <p:cNvPr id="6201" name="Picture 18" descr="section B 1a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1856"/>
              <a:ext cx="1225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02" name="Text Box 24"/>
            <p:cNvSpPr txBox="1">
              <a:spLocks noChangeArrowheads="1"/>
            </p:cNvSpPr>
            <p:nvPr/>
          </p:nvSpPr>
          <p:spPr bwMode="auto">
            <a:xfrm>
              <a:off x="3003" y="2260"/>
              <a:ext cx="2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F0000"/>
                  </a:solidFill>
                </a:rPr>
                <a:t>e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grpSp>
        <p:nvGrpSpPr>
          <p:cNvPr id="6203" name="Group 59"/>
          <p:cNvGrpSpPr/>
          <p:nvPr/>
        </p:nvGrpSpPr>
        <p:grpSpPr bwMode="auto">
          <a:xfrm>
            <a:off x="7824789" y="4940597"/>
            <a:ext cx="2303461" cy="1512466"/>
            <a:chOff x="1791" y="2854"/>
            <a:chExt cx="1413" cy="984"/>
          </a:xfrm>
        </p:grpSpPr>
        <p:pic>
          <p:nvPicPr>
            <p:cNvPr id="6204" name="Picture 13" descr="section B 1a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2854"/>
              <a:ext cx="1180" cy="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05" name="Text Box 25"/>
            <p:cNvSpPr txBox="1">
              <a:spLocks noChangeArrowheads="1"/>
            </p:cNvSpPr>
            <p:nvPr/>
          </p:nvSpPr>
          <p:spPr bwMode="auto">
            <a:xfrm>
              <a:off x="3003" y="3349"/>
              <a:ext cx="2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F0000"/>
                  </a:solidFill>
                </a:rPr>
                <a:t>f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50" y="384944"/>
            <a:ext cx="950956" cy="9509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8" y="4518659"/>
            <a:ext cx="9980036" cy="19276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20" y="3375025"/>
            <a:ext cx="5444490" cy="16198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735990"/>
            <a:ext cx="5666477" cy="121579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031279"/>
            <a:ext cx="7486537" cy="1893665"/>
          </a:xfrm>
          <a:prstGeom prst="rect">
            <a:avLst/>
          </a:prstGeom>
        </p:spPr>
      </p:pic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1416102" y="578548"/>
            <a:ext cx="1008052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Ask and answer questions. Use the words from 1a.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531696"/>
            <a:ext cx="950956" cy="9509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70559" y="1485047"/>
            <a:ext cx="5357170" cy="1272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do you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u="sng" dirty="0">
                <a:cs typeface="Times New Roman" panose="02020603050405020304" pitchFamily="18" charset="0"/>
              </a:rPr>
              <a:t>drink milk, Liu Fang</a:t>
            </a:r>
            <a:r>
              <a:rPr lang="en-US" altLang="zh-CN" sz="3200" dirty="0">
                <a:cs typeface="Times New Roman" panose="02020603050405020304" pitchFamily="18" charset="0"/>
              </a:rPr>
              <a:t>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27507" y="3644157"/>
            <a:ext cx="5349875" cy="1272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Do you like it?/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Is it good/bad for your heath?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58836" y="3078265"/>
            <a:ext cx="4191000" cy="681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I </a:t>
            </a:r>
            <a:r>
              <a:rPr lang="en-US" altLang="zh-CN" sz="3200" u="sng" dirty="0">
                <a:cs typeface="Times New Roman" panose="02020603050405020304" pitchFamily="18" charset="0"/>
              </a:rPr>
              <a:t>drink milk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u="sng" dirty="0">
                <a:solidFill>
                  <a:schemeClr val="tx1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sz="3200" dirty="0">
                <a:cs typeface="Times New Roman" panose="02020603050405020304" pitchFamily="18" charset="0"/>
              </a:rPr>
              <a:t>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1624" y="4988087"/>
            <a:ext cx="7200081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No. But my mother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wants me to drink </a:t>
            </a:r>
            <a:r>
              <a:rPr lang="en-US" altLang="zh-CN" sz="3200" dirty="0">
                <a:cs typeface="Times New Roman" panose="02020603050405020304" pitchFamily="18" charset="0"/>
              </a:rPr>
              <a:t>it.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She says it’s good for my health. 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226" y="-26035"/>
            <a:ext cx="316611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5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Pair-work</a:t>
            </a:r>
            <a:endParaRPr lang="en-US" altLang="zh-CN" sz="54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4509120"/>
            <a:ext cx="7560840" cy="20162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837189"/>
            <a:ext cx="7560840" cy="1697854"/>
          </a:xfrm>
          <a:prstGeom prst="rect">
            <a:avLst/>
          </a:prstGeom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1343472" y="1498126"/>
            <a:ext cx="10585176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Listen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to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an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interview(</a:t>
            </a:r>
            <a:r>
              <a:rPr lang="zh-CN" altLang="zh-CN" dirty="0">
                <a:solidFill>
                  <a:srgbClr val="0000FF"/>
                </a:solidFill>
                <a:latin typeface="Arial" panose="020B0604020202020204" pitchFamily="34" charset="0"/>
              </a:rPr>
              <a:t>采访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 about two people’s daily habits.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Circle your answer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to each question.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17863" y="4822826"/>
            <a:ext cx="61912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Does Bill have good habits?  </a:t>
            </a:r>
            <a:endParaRPr lang="en-US" altLang="zh-CN" dirty="0"/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Yes. </a:t>
            </a:r>
            <a:r>
              <a:rPr lang="en-US" altLang="zh-CN" dirty="0" smtClean="0"/>
              <a:t>       </a:t>
            </a:r>
            <a:r>
              <a:rPr lang="en-US" altLang="zh-CN" dirty="0"/>
              <a:t>No.    </a:t>
            </a:r>
            <a:r>
              <a:rPr lang="en-US" altLang="zh-CN" dirty="0" smtClean="0"/>
              <a:t>    I </a:t>
            </a:r>
            <a:r>
              <a:rPr lang="en-US" altLang="zh-CN" dirty="0"/>
              <a:t>don’t know. </a:t>
            </a:r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217863" y="2999764"/>
            <a:ext cx="5903912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Does Tina have good habits?    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Yes.    </a:t>
            </a:r>
            <a:r>
              <a:rPr lang="en-US" altLang="zh-CN" dirty="0" smtClean="0"/>
              <a:t>    No</a:t>
            </a:r>
            <a:r>
              <a:rPr lang="en-US" altLang="zh-CN" dirty="0"/>
              <a:t>.  </a:t>
            </a:r>
            <a:r>
              <a:rPr lang="en-US" altLang="zh-CN" dirty="0" smtClean="0"/>
              <a:t>      </a:t>
            </a:r>
            <a:r>
              <a:rPr lang="en-US" altLang="zh-CN" dirty="0"/>
              <a:t>I don’t know. </a:t>
            </a:r>
            <a:endParaRPr lang="en-US" altLang="zh-CN" dirty="0"/>
          </a:p>
        </p:txBody>
      </p: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3096637" y="3572049"/>
            <a:ext cx="1223962" cy="649288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椭圆 11"/>
          <p:cNvSpPr>
            <a:spLocks noChangeArrowheads="1"/>
          </p:cNvSpPr>
          <p:nvPr/>
        </p:nvSpPr>
        <p:spPr bwMode="auto">
          <a:xfrm>
            <a:off x="4511824" y="5573922"/>
            <a:ext cx="1223962" cy="6492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椭圆 8"/>
          <p:cNvSpPr>
            <a:spLocks noChangeArrowheads="1"/>
          </p:cNvSpPr>
          <p:nvPr/>
        </p:nvSpPr>
        <p:spPr bwMode="auto">
          <a:xfrm>
            <a:off x="2697039" y="2132816"/>
            <a:ext cx="1368152" cy="649288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548095"/>
            <a:ext cx="950956" cy="9509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88640"/>
            <a:ext cx="6908006" cy="1295251"/>
          </a:xfrm>
          <a:prstGeom prst="rect">
            <a:avLst/>
          </a:prstGeom>
        </p:spPr>
      </p:pic>
      <p:pic>
        <p:nvPicPr>
          <p:cNvPr id="5" name="Section B 1c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2451745"/>
            <a:ext cx="1224136" cy="10377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4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84082" y="889211"/>
          <a:ext cx="11028542" cy="5547360"/>
        </p:xfrm>
        <a:graphic>
          <a:graphicData uri="http://schemas.openxmlformats.org/drawingml/2006/table">
            <a:tbl>
              <a:tblPr firstRow="1" bandRow="1"/>
              <a:tblGrid>
                <a:gridCol w="1102854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Questions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Tina(girl)        Bill(boy)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How often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you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exercise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       __________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fruit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       __________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How many hours do you 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every night?                           __________ 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milk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  </a:t>
                      </a:r>
                      <a:r>
                        <a:rPr kumimoji="0" lang="en-US" altLang="zh-CN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__________ 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junk food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</a:t>
                      </a:r>
                      <a:r>
                        <a:rPr kumimoji="0" lang="en-US" altLang="zh-CN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__________     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coffee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</a:t>
                      </a:r>
                      <a:r>
                        <a:rPr kumimoji="0" lang="en-US" altLang="zh-CN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__________     __________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3022" name="Text Box 78"/>
          <p:cNvSpPr txBox="1">
            <a:spLocks noChangeArrowheads="1"/>
          </p:cNvSpPr>
          <p:nvPr/>
        </p:nvSpPr>
        <p:spPr bwMode="auto">
          <a:xfrm>
            <a:off x="7037412" y="1615867"/>
            <a:ext cx="18669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3" name="Text Box 79"/>
          <p:cNvSpPr txBox="1">
            <a:spLocks noChangeArrowheads="1"/>
          </p:cNvSpPr>
          <p:nvPr/>
        </p:nvSpPr>
        <p:spPr bwMode="auto">
          <a:xfrm>
            <a:off x="9336360" y="1629559"/>
            <a:ext cx="2182812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hardly ever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26" name="Text Box 82"/>
          <p:cNvSpPr txBox="1">
            <a:spLocks noChangeArrowheads="1"/>
          </p:cNvSpPr>
          <p:nvPr/>
        </p:nvSpPr>
        <p:spPr bwMode="auto">
          <a:xfrm>
            <a:off x="7037412" y="2274257"/>
            <a:ext cx="18669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7" name="Text Box 83"/>
          <p:cNvSpPr txBox="1">
            <a:spLocks noChangeArrowheads="1"/>
          </p:cNvSpPr>
          <p:nvPr/>
        </p:nvSpPr>
        <p:spPr bwMode="auto">
          <a:xfrm>
            <a:off x="7284197" y="5734015"/>
            <a:ext cx="11557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8" name="Text Box 84"/>
          <p:cNvSpPr txBox="1">
            <a:spLocks noChangeArrowheads="1"/>
          </p:cNvSpPr>
          <p:nvPr/>
        </p:nvSpPr>
        <p:spPr bwMode="auto">
          <a:xfrm>
            <a:off x="7397704" y="3730103"/>
            <a:ext cx="928687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nine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9" name="Text Box 85"/>
          <p:cNvSpPr txBox="1">
            <a:spLocks noChangeArrowheads="1"/>
          </p:cNvSpPr>
          <p:nvPr/>
        </p:nvSpPr>
        <p:spPr bwMode="auto">
          <a:xfrm>
            <a:off x="10076929" y="3717791"/>
            <a:ext cx="928687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nine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30" name="Text Box 86"/>
          <p:cNvSpPr txBox="1">
            <a:spLocks noChangeArrowheads="1"/>
          </p:cNvSpPr>
          <p:nvPr/>
        </p:nvSpPr>
        <p:spPr bwMode="auto">
          <a:xfrm>
            <a:off x="7144183" y="4293855"/>
            <a:ext cx="18669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31" name="Text Box 87"/>
          <p:cNvSpPr txBox="1">
            <a:spLocks noChangeArrowheads="1"/>
          </p:cNvSpPr>
          <p:nvPr/>
        </p:nvSpPr>
        <p:spPr bwMode="auto">
          <a:xfrm>
            <a:off x="9849916" y="2346266"/>
            <a:ext cx="11557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32" name="Text Box 88"/>
          <p:cNvSpPr txBox="1">
            <a:spLocks noChangeArrowheads="1"/>
          </p:cNvSpPr>
          <p:nvPr/>
        </p:nvSpPr>
        <p:spPr bwMode="auto">
          <a:xfrm>
            <a:off x="6987513" y="4972677"/>
            <a:ext cx="2376264" cy="781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2 or 3 times a week</a:t>
            </a:r>
            <a:endParaRPr kumimoji="1"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33" name="Text Box 89"/>
          <p:cNvSpPr txBox="1">
            <a:spLocks noChangeArrowheads="1"/>
          </p:cNvSpPr>
          <p:nvPr/>
        </p:nvSpPr>
        <p:spPr bwMode="auto">
          <a:xfrm>
            <a:off x="9552384" y="4941674"/>
            <a:ext cx="2366191" cy="781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en-US" altLang="zh-CN" sz="2800" dirty="0">
                <a:solidFill>
                  <a:srgbClr val="9933FF"/>
                </a:solidFill>
                <a:cs typeface="Times New Roman" panose="02020603050405020304" pitchFamily="18" charset="0"/>
              </a:rPr>
              <a:t>3 or 4 times a week</a:t>
            </a:r>
            <a:endParaRPr kumimoji="1" lang="en-US" altLang="zh-CN" sz="2800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74" name="Text Box 130"/>
          <p:cNvSpPr txBox="1">
            <a:spLocks noChangeArrowheads="1"/>
          </p:cNvSpPr>
          <p:nvPr/>
        </p:nvSpPr>
        <p:spPr bwMode="auto">
          <a:xfrm>
            <a:off x="10029777" y="4321484"/>
            <a:ext cx="11557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75" name="Text Box 131"/>
          <p:cNvSpPr txBox="1">
            <a:spLocks noChangeArrowheads="1"/>
          </p:cNvSpPr>
          <p:nvPr/>
        </p:nvSpPr>
        <p:spPr bwMode="auto">
          <a:xfrm>
            <a:off x="9295220" y="5827479"/>
            <a:ext cx="2519363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4 times a day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97333" name="Text Box 134"/>
          <p:cNvSpPr txBox="1">
            <a:spLocks noChangeArrowheads="1"/>
          </p:cNvSpPr>
          <p:nvPr/>
        </p:nvSpPr>
        <p:spPr bwMode="auto">
          <a:xfrm>
            <a:off x="1309370" y="250825"/>
            <a:ext cx="97986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 again. Fill in the blanks in the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survey(</a:t>
            </a:r>
            <a:r>
              <a:rPr kumimoji="1" lang="zh-CN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调查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79705"/>
            <a:ext cx="951230" cy="654685"/>
          </a:xfrm>
          <a:prstGeom prst="rect">
            <a:avLst/>
          </a:prstGeom>
        </p:spPr>
      </p:pic>
      <p:pic>
        <p:nvPicPr>
          <p:cNvPr id="2" name="Section B 1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630" y="-27305"/>
            <a:ext cx="912495" cy="6965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8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8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8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8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8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706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3023" grpId="0" bldLvl="0" animBg="1"/>
      <p:bldP spid="83026" grpId="0" bldLvl="0" animBg="1"/>
      <p:bldP spid="83027" grpId="0" bldLvl="0" animBg="1"/>
      <p:bldP spid="83028" grpId="0" bldLvl="0" animBg="1"/>
      <p:bldP spid="83029" grpId="0" bldLvl="0" animBg="1"/>
      <p:bldP spid="83030" grpId="0" bldLvl="0" animBg="1"/>
      <p:bldP spid="83031" grpId="0" bldLvl="0" animBg="1"/>
      <p:bldP spid="83032" grpId="0" bldLvl="0" animBg="1"/>
      <p:bldP spid="83033" grpId="0" bldLvl="0" animBg="1"/>
      <p:bldP spid="83074" grpId="0" bldLvl="0" animBg="1"/>
      <p:bldP spid="8307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5" t="67986" r="1448" b="5911"/>
          <a:stretch>
            <a:fillRect/>
          </a:stretch>
        </p:blipFill>
        <p:spPr bwMode="auto">
          <a:xfrm>
            <a:off x="1415104" y="1804972"/>
            <a:ext cx="4643438" cy="345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1" name="Picture 5" descr="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5444" r="48698" b="39629"/>
          <a:stretch>
            <a:fillRect/>
          </a:stretch>
        </p:blipFill>
        <p:spPr bwMode="auto">
          <a:xfrm>
            <a:off x="6060130" y="176197"/>
            <a:ext cx="4498975" cy="645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接连接符 5"/>
          <p:cNvCxnSpPr/>
          <p:nvPr/>
        </p:nvCxnSpPr>
        <p:spPr>
          <a:xfrm>
            <a:off x="4367855" y="2493311"/>
            <a:ext cx="12960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32656"/>
            <a:ext cx="3408112" cy="954271"/>
          </a:xfrm>
          <a:prstGeom prst="rect">
            <a:avLst/>
          </a:prstGeom>
        </p:spPr>
      </p:pic>
      <p:cxnSp>
        <p:nvCxnSpPr>
          <p:cNvPr id="29" name="直接连接符 5"/>
          <p:cNvCxnSpPr/>
          <p:nvPr>
            <p:custDataLst>
              <p:tags r:id="rId5"/>
            </p:custDataLst>
          </p:nvPr>
        </p:nvCxnSpPr>
        <p:spPr>
          <a:xfrm>
            <a:off x="2783530" y="2853356"/>
            <a:ext cx="158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5"/>
          <p:cNvCxnSpPr/>
          <p:nvPr>
            <p:custDataLst>
              <p:tags r:id="rId6"/>
            </p:custDataLst>
          </p:nvPr>
        </p:nvCxnSpPr>
        <p:spPr>
          <a:xfrm>
            <a:off x="7895915" y="2637456"/>
            <a:ext cx="17284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5"/>
          <p:cNvCxnSpPr/>
          <p:nvPr>
            <p:custDataLst>
              <p:tags r:id="rId7"/>
            </p:custDataLst>
          </p:nvPr>
        </p:nvCxnSpPr>
        <p:spPr>
          <a:xfrm>
            <a:off x="7824160" y="6237906"/>
            <a:ext cx="19443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5"/>
          <p:cNvCxnSpPr/>
          <p:nvPr>
            <p:custDataLst>
              <p:tags r:id="rId8"/>
            </p:custDataLst>
          </p:nvPr>
        </p:nvCxnSpPr>
        <p:spPr>
          <a:xfrm>
            <a:off x="7319970" y="6597951"/>
            <a:ext cx="15125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Tina’s Good/Healthy Habits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3605" y="1417955"/>
            <a:ext cx="10678795" cy="4526280"/>
          </a:xfrm>
          <a:solidFill>
            <a:srgbClr val="FFCC66">
              <a:alpha val="73000"/>
            </a:srgbClr>
          </a:solidFill>
        </p:spPr>
        <p:txBody>
          <a:bodyPr/>
          <a:p>
            <a:pPr marL="0" indent="0">
              <a:buNone/>
            </a:pPr>
            <a:r>
              <a:rPr lang="en-US" altLang="zh-CN" sz="4000">
                <a:solidFill>
                  <a:srgbClr val="FF0000"/>
                </a:solidFill>
              </a:rPr>
              <a:t>I think Tina has good habits</a:t>
            </a:r>
            <a:r>
              <a:rPr lang="en-US" altLang="zh-CN" sz="4000"/>
              <a:t>, because she exercises and eats fruit </a:t>
            </a:r>
            <a:r>
              <a:rPr lang="en-US" altLang="zh-CN" sz="4000" u="sng"/>
              <a:t>every day</a:t>
            </a:r>
            <a:r>
              <a:rPr lang="en-US" altLang="zh-CN" sz="4000"/>
              <a:t>. She sleeps for </a:t>
            </a:r>
            <a:r>
              <a:rPr lang="en-US" altLang="zh-CN" sz="4000" u="sng"/>
              <a:t>nine hours</a:t>
            </a:r>
            <a:r>
              <a:rPr lang="en-US" altLang="zh-CN" sz="4000"/>
              <a:t> every night. And she likes milk very much,so she drinks milk every day. She eats junk food </a:t>
            </a:r>
            <a:r>
              <a:rPr lang="en-US" altLang="zh-CN" sz="4000" u="sng"/>
              <a:t>2 or 3 times a week</a:t>
            </a:r>
            <a:r>
              <a:rPr lang="en-US" altLang="zh-CN" sz="4000"/>
              <a:t>, but she </a:t>
            </a:r>
            <a:r>
              <a:rPr lang="en-US" altLang="zh-CN" sz="4000" u="sng"/>
              <a:t>never</a:t>
            </a:r>
            <a:r>
              <a:rPr lang="en-US" altLang="zh-CN" sz="4000"/>
              <a:t> drinks coffee. </a:t>
            </a:r>
            <a:r>
              <a:rPr lang="en-US" altLang="zh-CN" sz="4000">
                <a:solidFill>
                  <a:srgbClr val="FF0000"/>
                </a:solidFill>
              </a:rPr>
              <a:t>So she is very healthy and her lifestyle(</a:t>
            </a:r>
            <a:r>
              <a:rPr lang="zh-CN" altLang="zh-CN" sz="4000">
                <a:solidFill>
                  <a:srgbClr val="FF0000"/>
                </a:solidFill>
              </a:rPr>
              <a:t>生活方式</a:t>
            </a:r>
            <a:r>
              <a:rPr lang="en-US" altLang="zh-CN" sz="4000">
                <a:solidFill>
                  <a:srgbClr val="FF0000"/>
                </a:solidFill>
              </a:rPr>
              <a:t>) is good.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图片 1" descr="QQ截图2014072012162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691053"/>
            <a:ext cx="2822702" cy="173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矩形 2"/>
          <p:cNvSpPr>
            <a:spLocks noChangeArrowheads="1"/>
          </p:cNvSpPr>
          <p:nvPr/>
        </p:nvSpPr>
        <p:spPr bwMode="auto">
          <a:xfrm>
            <a:off x="600354" y="3890852"/>
            <a:ext cx="334522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_______ </a:t>
            </a:r>
            <a:r>
              <a:rPr lang="en-US" altLang="zh-CN" dirty="0"/>
              <a:t>is </a:t>
            </a:r>
            <a:r>
              <a:rPr lang="en-US" altLang="zh-CN" dirty="0">
                <a:solidFill>
                  <a:srgbClr val="FF0000"/>
                </a:solidFill>
              </a:rPr>
              <a:t>good</a:t>
            </a:r>
            <a:r>
              <a:rPr lang="en-US" altLang="zh-CN" dirty="0"/>
              <a:t> for our </a:t>
            </a:r>
            <a:r>
              <a:rPr lang="en-US" altLang="zh-CN" dirty="0">
                <a:solidFill>
                  <a:srgbClr val="9933FF"/>
                </a:solidFill>
              </a:rPr>
              <a:t>health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93189" name="矩形 4"/>
          <p:cNvSpPr>
            <a:spLocks noChangeArrowheads="1"/>
          </p:cNvSpPr>
          <p:nvPr/>
        </p:nvSpPr>
        <p:spPr bwMode="auto">
          <a:xfrm>
            <a:off x="838332" y="3911488"/>
            <a:ext cx="10951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0000"/>
                </a:solidFill>
              </a:rPr>
              <a:t>Fruit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3190" name="TextBox 5"/>
          <p:cNvSpPr txBox="1">
            <a:spLocks noChangeArrowheads="1"/>
          </p:cNvSpPr>
          <p:nvPr/>
        </p:nvSpPr>
        <p:spPr bwMode="auto">
          <a:xfrm>
            <a:off x="623392" y="614200"/>
            <a:ext cx="106571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the sentences and learn the new words and phrases.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31125" y="3957654"/>
            <a:ext cx="34563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___________ </a:t>
            </a:r>
            <a:r>
              <a:rPr lang="en-US" altLang="zh-CN" dirty="0"/>
              <a:t>is </a:t>
            </a:r>
            <a:r>
              <a:rPr lang="en-US" altLang="zh-CN" dirty="0">
                <a:solidFill>
                  <a:srgbClr val="FF0000"/>
                </a:solidFill>
              </a:rPr>
              <a:t>bad</a:t>
            </a:r>
            <a:r>
              <a:rPr lang="en-US" altLang="zh-CN" dirty="0"/>
              <a:t> for our health.</a:t>
            </a:r>
            <a:endParaRPr lang="zh-CN" altLang="en-US" dirty="0"/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4023407" y="3925676"/>
            <a:ext cx="22589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0000"/>
                </a:solidFill>
              </a:rPr>
              <a:t>Hamburger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330758-140F1094155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54" y="1701250"/>
            <a:ext cx="2959722" cy="197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7583488" y="3923301"/>
            <a:ext cx="420114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solidFill>
                  <a:srgbClr val="9933FF"/>
                </a:solidFill>
              </a:rPr>
              <a:t>Junk </a:t>
            </a:r>
            <a:r>
              <a:rPr lang="en-US" altLang="zh-CN" sz="3400" dirty="0" smtClean="0">
                <a:solidFill>
                  <a:srgbClr val="9933FF"/>
                </a:solidFill>
              </a:rPr>
              <a:t>food </a:t>
            </a:r>
            <a:r>
              <a:rPr lang="en-US" altLang="zh-CN" sz="3400" dirty="0" smtClean="0"/>
              <a:t>is______ </a:t>
            </a:r>
            <a:r>
              <a:rPr lang="en-US" altLang="zh-CN" sz="3400" dirty="0"/>
              <a:t>for our health.</a:t>
            </a:r>
            <a:endParaRPr lang="zh-CN" altLang="en-US" sz="3400" dirty="0"/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10056440" y="3939890"/>
            <a:ext cx="8794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400" dirty="0">
                <a:solidFill>
                  <a:srgbClr val="FF0000"/>
                </a:solidFill>
              </a:rPr>
              <a:t>bad</a:t>
            </a:r>
            <a:endParaRPr lang="zh-CN" altLang="en-US" sz="3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1813801"/>
            <a:ext cx="4406954" cy="18644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3432" y="4944070"/>
            <a:ext cx="2947693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chemeClr val="bg1"/>
                </a:solidFill>
              </a:rPr>
              <a:t>n</a:t>
            </a:r>
            <a:r>
              <a:rPr lang="en-US" altLang="zh-CN" sz="3200" dirty="0" smtClean="0">
                <a:solidFill>
                  <a:schemeClr val="bg1"/>
                </a:solidFill>
              </a:rPr>
              <a:t>. </a:t>
            </a:r>
            <a:r>
              <a:rPr lang="zh-CN" altLang="en-US" sz="3200" dirty="0" smtClean="0">
                <a:solidFill>
                  <a:schemeClr val="bg1"/>
                </a:solidFill>
              </a:rPr>
              <a:t>健康</a:t>
            </a:r>
            <a:r>
              <a:rPr lang="en-US" altLang="zh-CN" sz="3200" dirty="0" smtClean="0">
                <a:solidFill>
                  <a:schemeClr val="bg1"/>
                </a:solidFill>
              </a:rPr>
              <a:t>; </a:t>
            </a:r>
            <a:r>
              <a:rPr lang="zh-CN" altLang="en-US" sz="3200" dirty="0" smtClean="0">
                <a:solidFill>
                  <a:schemeClr val="bg1"/>
                </a:solidFill>
              </a:rPr>
              <a:t>人的身体</a:t>
            </a:r>
            <a:r>
              <a:rPr lang="en-US" altLang="zh-CN" sz="3200" dirty="0" smtClean="0">
                <a:solidFill>
                  <a:schemeClr val="bg1"/>
                </a:solidFill>
              </a:rPr>
              <a:t>(</a:t>
            </a:r>
            <a:r>
              <a:rPr lang="zh-CN" altLang="en-US" sz="3200" dirty="0" smtClean="0">
                <a:solidFill>
                  <a:schemeClr val="bg1"/>
                </a:solidFill>
              </a:rPr>
              <a:t>或精神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r>
              <a:rPr lang="zh-CN" altLang="en-US" sz="3200" dirty="0" smtClean="0">
                <a:solidFill>
                  <a:schemeClr val="bg1"/>
                </a:solidFill>
              </a:rPr>
              <a:t>状态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20985" y="5062074"/>
            <a:ext cx="1983346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垃圾食品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/>
      <p:bldP spid="7" grpId="0"/>
      <p:bldP spid="11" grpId="0"/>
      <p:bldP spid="3" grpId="0" bldLvl="0" animBg="1"/>
      <p:bldP spid="1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7" name="Text Box 9"/>
          <p:cNvSpPr txBox="1">
            <a:spLocks noChangeArrowheads="1"/>
          </p:cNvSpPr>
          <p:nvPr/>
        </p:nvSpPr>
        <p:spPr bwMode="auto">
          <a:xfrm>
            <a:off x="1992646" y="2021256"/>
            <a:ext cx="3889375" cy="322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/>
              <a:t>喝牛奶</a:t>
            </a:r>
            <a:endParaRPr lang="zh-CN" altLang="en-US" sz="3200" dirty="0"/>
          </a:p>
          <a:p>
            <a:pPr>
              <a:lnSpc>
                <a:spcPct val="130000"/>
              </a:lnSpc>
            </a:pPr>
            <a:r>
              <a:rPr lang="zh-CN" altLang="en-US" sz="3200" dirty="0" smtClean="0"/>
              <a:t>垃圾</a:t>
            </a:r>
            <a:r>
              <a:rPr lang="zh-CN" altLang="en-US" sz="3200" dirty="0"/>
              <a:t>食品</a:t>
            </a:r>
            <a:endParaRPr lang="zh-CN" altLang="en-US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对某人的健康有好处</a:t>
            </a:r>
            <a:endParaRPr lang="zh-CN" altLang="en-US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有好 </a:t>
            </a:r>
            <a:r>
              <a:rPr lang="en-US" altLang="zh-CN" sz="3200" dirty="0"/>
              <a:t>/ </a:t>
            </a:r>
            <a:r>
              <a:rPr lang="zh-CN" altLang="en-US" sz="3200" dirty="0"/>
              <a:t>坏</a:t>
            </a:r>
            <a:r>
              <a:rPr lang="zh-CN" altLang="en-US" sz="3200" dirty="0" smtClean="0"/>
              <a:t>习惯</a:t>
            </a:r>
            <a:endParaRPr lang="en-US" altLang="zh-CN" sz="3200" dirty="0" smtClean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想让某人做某事</a:t>
            </a:r>
            <a:endParaRPr lang="zh-CN" altLang="en-US" sz="3200" dirty="0"/>
          </a:p>
        </p:txBody>
      </p:sp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5882021" y="2021256"/>
            <a:ext cx="4500563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drink milk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junk food 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be </a:t>
            </a:r>
            <a:r>
              <a:rPr lang="en-US" altLang="zh-CN" sz="3200" dirty="0">
                <a:solidFill>
                  <a:srgbClr val="FF0000"/>
                </a:solidFill>
              </a:rPr>
              <a:t>good for one's health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have good / bad </a:t>
            </a:r>
            <a:r>
              <a:rPr lang="en-US" altLang="zh-CN" sz="3200" dirty="0" smtClean="0">
                <a:solidFill>
                  <a:srgbClr val="FF0000"/>
                </a:solidFill>
              </a:rPr>
              <a:t>habits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want </a:t>
            </a:r>
            <a:r>
              <a:rPr lang="en-US" altLang="zh-CN" sz="3200" dirty="0">
                <a:solidFill>
                  <a:srgbClr val="FF0000"/>
                </a:solidFill>
              </a:rPr>
              <a:t>sb. to do </a:t>
            </a:r>
            <a:r>
              <a:rPr lang="en-US" altLang="zh-CN" sz="3200" dirty="0" err="1">
                <a:solidFill>
                  <a:srgbClr val="FF0000"/>
                </a:solidFill>
              </a:rPr>
              <a:t>sth</a:t>
            </a:r>
            <a:r>
              <a:rPr lang="en-US" altLang="zh-CN" sz="3200" dirty="0">
                <a:solidFill>
                  <a:srgbClr val="FF0000"/>
                </a:solidFill>
              </a:rPr>
              <a:t>.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692696"/>
            <a:ext cx="4844614" cy="13212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6" y="2058989"/>
            <a:ext cx="6459397" cy="3810000"/>
          </a:xfrm>
          <a:prstGeom prst="rect">
            <a:avLst/>
          </a:prstGeom>
        </p:spPr>
      </p:pic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1564767" y="784794"/>
            <a:ext cx="9865095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Student A is the reporter. Student B is Tina or Bill. Ask and answer questions. Then change roles.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1" y="885513"/>
            <a:ext cx="950956" cy="9509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15480" y="2780928"/>
            <a:ext cx="5500801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A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: How </a:t>
            </a:r>
            <a:r>
              <a:rPr lang="en-US" altLang="zh-CN" sz="3200" dirty="0">
                <a:cs typeface="Times New Roman" panose="02020603050405020304" pitchFamily="18" charset="0"/>
              </a:rPr>
              <a:t>often do you exercise?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18009" y="3501125"/>
            <a:ext cx="433041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B: I exercise every day. 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1754" y="4221322"/>
            <a:ext cx="5265993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A: And how often do you …?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3" y="2134924"/>
            <a:ext cx="3956585" cy="3956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3"/>
          <a:stretch>
            <a:fillRect/>
          </a:stretch>
        </p:blipFill>
        <p:spPr>
          <a:xfrm>
            <a:off x="2567608" y="2236005"/>
            <a:ext cx="9289032" cy="23299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3"/>
          <a:stretch>
            <a:fillRect/>
          </a:stretch>
        </p:blipFill>
        <p:spPr>
          <a:xfrm>
            <a:off x="3615875" y="168291"/>
            <a:ext cx="7395416" cy="2142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18265" y="466592"/>
            <a:ext cx="4965398" cy="594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How often do you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exercise</a:t>
            </a:r>
            <a:r>
              <a:rPr lang="en-US" altLang="zh-CN" sz="3200" dirty="0">
                <a:cs typeface="Times New Roman" panose="02020603050405020304" pitchFamily="18" charset="0"/>
              </a:rPr>
              <a:t>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32077" y="2580691"/>
            <a:ext cx="6784230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I don’t know … Maybe twice a week?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24192" y="1509627"/>
            <a:ext cx="1337226" cy="594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Guess.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24094" y="3755326"/>
            <a:ext cx="7504759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No. Three times a week. Are we finished?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44227"/>
            <a:ext cx="3352523" cy="9143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3"/>
          <a:stretch>
            <a:fillRect/>
          </a:stretch>
        </p:blipFill>
        <p:spPr>
          <a:xfrm>
            <a:off x="2491998" y="4513155"/>
            <a:ext cx="9425844" cy="23448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52875" y="4626265"/>
            <a:ext cx="6984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No, not yet. I have another question. How often do you eat vegetables?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92805" y="6094235"/>
            <a:ext cx="1337226" cy="594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Guess.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27448" y="2394965"/>
            <a:ext cx="9721080" cy="299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I. </a:t>
            </a:r>
            <a:r>
              <a:rPr lang="zh-CN" altLang="en-US" sz="3200" dirty="0" smtClean="0">
                <a:solidFill>
                  <a:srgbClr val="0000FF"/>
                </a:solidFill>
              </a:rPr>
              <a:t>根据</a:t>
            </a:r>
            <a:r>
              <a:rPr lang="zh-CN" altLang="en-US" sz="3200" dirty="0">
                <a:solidFill>
                  <a:srgbClr val="0000FF"/>
                </a:solidFill>
              </a:rPr>
              <a:t>语境及所给首字母提示，补全所缺单词。</a:t>
            </a:r>
            <a:endParaRPr lang="zh-CN" altLang="en-US" sz="3200" dirty="0">
              <a:solidFill>
                <a:srgbClr val="0000FF"/>
              </a:solidFill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sz="3200" dirty="0"/>
              <a:t>1. —Would you like some c________, sir?</a:t>
            </a:r>
            <a:endParaRPr lang="en-US" altLang="zh-CN" sz="3200" dirty="0"/>
          </a:p>
          <a:p>
            <a:pPr marL="446405" indent="-446405">
              <a:lnSpc>
                <a:spcPct val="120000"/>
              </a:lnSpc>
            </a:pPr>
            <a:r>
              <a:rPr lang="en-US" altLang="zh-CN" sz="3200" dirty="0"/>
              <a:t>    —No, thanks. For drinks, I only like tea.  </a:t>
            </a:r>
            <a:endParaRPr lang="en-US" altLang="zh-CN" sz="3200" dirty="0"/>
          </a:p>
          <a:p>
            <a:pPr marL="892175" indent="-892175">
              <a:lnSpc>
                <a:spcPct val="120000"/>
              </a:lnSpc>
            </a:pPr>
            <a:r>
              <a:rPr lang="en-US" altLang="zh-CN" sz="3200" dirty="0"/>
              <a:t>2. —She is 80 and is still in </a:t>
            </a:r>
            <a:r>
              <a:rPr lang="en-US" altLang="zh-CN" sz="3200" dirty="0" smtClean="0"/>
              <a:t>very good</a:t>
            </a:r>
            <a:r>
              <a:rPr lang="en-US" altLang="zh-CN" sz="3200" dirty="0"/>
              <a:t> h________.</a:t>
            </a:r>
            <a:endParaRPr lang="en-US" altLang="zh-CN" sz="3200" dirty="0"/>
          </a:p>
          <a:p>
            <a:pPr marL="446405" indent="-446405">
              <a:lnSpc>
                <a:spcPct val="120000"/>
              </a:lnSpc>
            </a:pPr>
            <a:r>
              <a:rPr lang="en-US" altLang="zh-CN" sz="3200" dirty="0"/>
              <a:t>    —Yeah. She exercises every day.</a:t>
            </a:r>
            <a:endParaRPr lang="en-US" altLang="zh-CN" sz="320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591944" y="2996952"/>
            <a:ext cx="1800200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zh-CN" sz="3200" dirty="0"/>
              <a:t> coffee </a:t>
            </a:r>
            <a:endParaRPr lang="zh-CN" altLang="en-US" sz="3200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680176" y="4202374"/>
            <a:ext cx="1584176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zh-CN" sz="3200" dirty="0"/>
              <a:t>health 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57" y="743652"/>
            <a:ext cx="4571622" cy="14019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695400" y="620688"/>
            <a:ext cx="10080797" cy="299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II. </a:t>
            </a:r>
            <a:r>
              <a:rPr lang="zh-CN" altLang="en-US" dirty="0" smtClean="0">
                <a:solidFill>
                  <a:srgbClr val="0000FF"/>
                </a:solidFill>
              </a:rPr>
              <a:t>根据</a:t>
            </a:r>
            <a:r>
              <a:rPr lang="zh-CN" altLang="en-US" dirty="0">
                <a:solidFill>
                  <a:srgbClr val="0000FF"/>
                </a:solidFill>
              </a:rPr>
              <a:t>括号内的要求完成下列各</a:t>
            </a:r>
            <a:r>
              <a:rPr lang="zh-CN" altLang="en-US" dirty="0" smtClean="0">
                <a:solidFill>
                  <a:srgbClr val="0000FF"/>
                </a:solidFill>
              </a:rPr>
              <a:t>题。</a:t>
            </a:r>
            <a:endParaRPr lang="zh-CN" altLang="en-US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We often eat fruit.  (</a:t>
            </a:r>
            <a:r>
              <a:rPr lang="zh-CN" altLang="en-US" dirty="0"/>
              <a:t>改为一般疑问句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________ ________ often ________ fruit?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Sometimes Emma drinks milk.  (</a:t>
            </a:r>
            <a:r>
              <a:rPr lang="zh-CN" altLang="en-US" dirty="0"/>
              <a:t>改为否定句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Sometimes Emma ________ ________ milk.</a:t>
            </a:r>
            <a:endParaRPr lang="en-US" altLang="zh-CN" dirty="0"/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1559496" y="1830250"/>
            <a:ext cx="6840538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Do           you                     eat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4655840" y="3003648"/>
            <a:ext cx="4249738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doesn’t     drink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95400" y="3501008"/>
            <a:ext cx="11161240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3. Tom eats dumplings </a:t>
            </a:r>
            <a:r>
              <a:rPr lang="en-US" altLang="zh-CN" u="sng" dirty="0"/>
              <a:t>once a week</a:t>
            </a:r>
            <a:r>
              <a:rPr lang="en-US" altLang="zh-CN" dirty="0"/>
              <a:t>.  (</a:t>
            </a:r>
            <a:r>
              <a:rPr lang="zh-CN" altLang="en-US" dirty="0"/>
              <a:t>对划线部分提问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________ ________ ________ Tom ________ dumplings?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4. The old man is in good health.  (</a:t>
            </a:r>
            <a:r>
              <a:rPr lang="zh-CN" altLang="en-US" dirty="0"/>
              <a:t>改为同义句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The old man ________ ________.</a:t>
            </a:r>
            <a:endParaRPr lang="zh-CN" alt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15330" y="4082706"/>
            <a:ext cx="8137426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       often         does                  </a:t>
            </a:r>
            <a:r>
              <a:rPr lang="en-US" altLang="zh-CN" sz="3200" dirty="0" smtClean="0">
                <a:solidFill>
                  <a:srgbClr val="FF0000"/>
                </a:solidFill>
              </a:rPr>
              <a:t>   eat</a:t>
            </a:r>
            <a:r>
              <a:rPr lang="en-US" altLang="zh-CN" sz="3200" dirty="0">
                <a:solidFill>
                  <a:srgbClr val="FF0000"/>
                </a:solidFill>
              </a:rPr>
              <a:t>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007668" y="5302665"/>
            <a:ext cx="2952750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is          healthy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/>
      <p:bldP spid="105478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1919536" y="3140968"/>
            <a:ext cx="8856984" cy="1372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 </a:t>
            </a:r>
            <a:r>
              <a:rPr lang="en-US" altLang="zh-CN" dirty="0" smtClean="0">
                <a:cs typeface="Times New Roman" panose="02020603050405020304" pitchFamily="18" charset="0"/>
              </a:rPr>
              <a:t>Make a conversation according to 1d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Preview the </a:t>
            </a:r>
            <a:r>
              <a:rPr lang="en-US" altLang="zh-CN" dirty="0" smtClean="0">
                <a:cs typeface="Times New Roman" panose="02020603050405020304" pitchFamily="18" charset="0"/>
              </a:rPr>
              <a:t>article in 2b on page 13.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628800"/>
            <a:ext cx="5790721" cy="14019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063552" y="1412776"/>
            <a:ext cx="7404559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>
                <a:solidFill>
                  <a:srgbClr val="FF0000"/>
                </a:solidFill>
              </a:rPr>
              <a:t>be good for  </a:t>
            </a:r>
            <a:r>
              <a:rPr lang="zh-CN" altLang="en-US" sz="3400" dirty="0">
                <a:solidFill>
                  <a:srgbClr val="FF0000"/>
                </a:solidFill>
              </a:rPr>
              <a:t>对</a:t>
            </a:r>
            <a:r>
              <a:rPr lang="en-US" altLang="zh-CN" sz="3400" dirty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r>
              <a:rPr lang="zh-CN" altLang="en-US" sz="3400" dirty="0">
                <a:solidFill>
                  <a:srgbClr val="FF0000"/>
                </a:solidFill>
              </a:rPr>
              <a:t>有好处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062708" y="3428901"/>
            <a:ext cx="6703454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>
                <a:solidFill>
                  <a:srgbClr val="FF0000"/>
                </a:solidFill>
              </a:rPr>
              <a:t>be bad for </a:t>
            </a:r>
            <a:r>
              <a:rPr lang="en-US" altLang="zh-CN" sz="3400" dirty="0" smtClean="0">
                <a:solidFill>
                  <a:srgbClr val="FF0000"/>
                </a:solidFill>
              </a:rPr>
              <a:t>  </a:t>
            </a:r>
            <a:r>
              <a:rPr lang="zh-CN" altLang="en-US" sz="3400" dirty="0" smtClean="0">
                <a:solidFill>
                  <a:srgbClr val="FF0000"/>
                </a:solidFill>
              </a:rPr>
              <a:t>对</a:t>
            </a:r>
            <a:r>
              <a:rPr lang="en-US" altLang="zh-CN" sz="3400" dirty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r>
              <a:rPr lang="zh-CN" altLang="en-US" sz="3400" dirty="0">
                <a:solidFill>
                  <a:srgbClr val="FF0000"/>
                </a:solidFill>
              </a:rPr>
              <a:t>有坏处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062708" y="4078188"/>
            <a:ext cx="7638260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e.g. Hot dog </a:t>
            </a:r>
            <a:r>
              <a:rPr lang="en-US" altLang="zh-CN" sz="3400" dirty="0">
                <a:solidFill>
                  <a:srgbClr val="FF0000"/>
                </a:solidFill>
              </a:rPr>
              <a:t>is bad for</a:t>
            </a:r>
            <a:r>
              <a:rPr lang="en-US" altLang="zh-CN" sz="3400" dirty="0"/>
              <a:t> our health.</a:t>
            </a:r>
            <a:endParaRPr lang="en-US" altLang="zh-CN" sz="34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       </a:t>
            </a:r>
            <a:r>
              <a:rPr lang="zh-CN" altLang="en-US" sz="3400" dirty="0"/>
              <a:t>热狗对我们的健康有坏处。 </a:t>
            </a:r>
            <a:endParaRPr lang="zh-CN" altLang="en-US" sz="3400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2134145" y="2060476"/>
            <a:ext cx="7562652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/>
              <a:t>e.g. Milk </a:t>
            </a:r>
            <a:r>
              <a:rPr lang="en-US" altLang="zh-CN" sz="3400">
                <a:solidFill>
                  <a:srgbClr val="FF0000"/>
                </a:solidFill>
              </a:rPr>
              <a:t>is good for</a:t>
            </a:r>
            <a:r>
              <a:rPr lang="en-US" altLang="zh-CN" sz="3400"/>
              <a:t> our health.</a:t>
            </a:r>
            <a:endParaRPr lang="en-US" altLang="zh-CN" sz="3400"/>
          </a:p>
          <a:p>
            <a:pPr eaLnBrk="1" hangingPunct="1">
              <a:lnSpc>
                <a:spcPct val="120000"/>
              </a:lnSpc>
            </a:pPr>
            <a:r>
              <a:rPr lang="en-US" altLang="zh-CN" sz="3400"/>
              <a:t>       </a:t>
            </a:r>
            <a:r>
              <a:rPr lang="zh-CN" altLang="en-US" sz="3400"/>
              <a:t>牛奶对我们的健康有好处。 </a:t>
            </a:r>
            <a:endParaRPr lang="zh-CN" altLang="en-US" sz="3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9"/>
          <p:cNvGrpSpPr/>
          <p:nvPr/>
        </p:nvGrpSpPr>
        <p:grpSpPr bwMode="auto">
          <a:xfrm>
            <a:off x="1484384" y="1124744"/>
            <a:ext cx="8676456" cy="2592288"/>
            <a:chOff x="0" y="1525"/>
            <a:chExt cx="5760" cy="1735"/>
          </a:xfrm>
        </p:grpSpPr>
        <p:pic>
          <p:nvPicPr>
            <p:cNvPr id="5" name="Picture 9" descr="1331516784889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02"/>
              <a:ext cx="1043" cy="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1" descr="1930000135734413312615910285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2387"/>
              <a:ext cx="1225" cy="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" y="2432"/>
              <a:ext cx="748" cy="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14" descr="u1441658d2011-08-15-17-03-59-0696-1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2478"/>
              <a:ext cx="1043" cy="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1930000104982612984410947352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" y="1525"/>
              <a:ext cx="1157" cy="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" y="2432"/>
              <a:ext cx="745" cy="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9" descr="m_19356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" y="1558"/>
              <a:ext cx="869" cy="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1624"/>
              <a:ext cx="1134" cy="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1" descr="20090430_104720_453_47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" y="1649"/>
              <a:ext cx="876" cy="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" y="1797"/>
              <a:ext cx="817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" y="1525"/>
              <a:ext cx="707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8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" y="2430"/>
              <a:ext cx="1134" cy="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143209" y="404664"/>
            <a:ext cx="7561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Fill in the blanks.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1101559" y="4045024"/>
          <a:ext cx="9605575" cy="2120280"/>
        </p:xfrm>
        <a:graphic>
          <a:graphicData uri="http://schemas.openxmlformats.org/drawingml/2006/table">
            <a:tbl>
              <a:tblPr firstRow="1" bandRow="1"/>
              <a:tblGrid>
                <a:gridCol w="2404775"/>
                <a:gridCol w="7200800"/>
              </a:tblGrid>
              <a:tr h="1053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CN" sz="32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3200" b="1" dirty="0">
                        <a:solidFill>
                          <a:srgbClr val="99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</a:tr>
              <a:tr h="10081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healthy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altLang="zh-CN" sz="3200" b="1" dirty="0" smtClean="0">
                        <a:solidFill>
                          <a:srgbClr val="99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3200" b="1" dirty="0">
                        <a:solidFill>
                          <a:srgbClr val="99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535772" y="4005064"/>
            <a:ext cx="7027345" cy="1201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dirty="0"/>
              <a:t>salad, soup, potato, milk, dumpling, fruit, chicken, onion, tomato</a:t>
            </a:r>
            <a:endParaRPr lang="en-US" altLang="zh-CN" dirty="0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3645945" y="5301208"/>
            <a:ext cx="5184576" cy="7201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 smtClean="0"/>
              <a:t>cola</a:t>
            </a:r>
            <a:r>
              <a:rPr lang="en-US" altLang="zh-CN" sz="3400" dirty="0"/>
              <a:t>, hot dog, hamburger  </a:t>
            </a:r>
            <a:endParaRPr lang="en-US" altLang="zh-CN" sz="3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021063"/>
            <a:ext cx="10153128" cy="4000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3" y="362547"/>
            <a:ext cx="5457498" cy="1000541"/>
          </a:xfrm>
          <a:prstGeom prst="rect">
            <a:avLst/>
          </a:prstGeom>
        </p:spPr>
      </p:pic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1127448" y="1399688"/>
            <a:ext cx="59046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 the questions.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9496" y="2672661"/>
            <a:ext cx="8496944" cy="254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dirty="0" smtClean="0"/>
              <a:t>What food should we always eat?</a:t>
            </a:r>
            <a:endParaRPr lang="en-US" altLang="zh-CN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dirty="0" smtClean="0"/>
              <a:t>What should we often drink or eat?</a:t>
            </a:r>
            <a:endParaRPr lang="en-US" altLang="zh-CN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dirty="0" smtClean="0"/>
              <a:t>What should we hardly ever or never eat?</a:t>
            </a:r>
            <a:endParaRPr lang="en-US" altLang="zh-CN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dirty="0" smtClean="0"/>
              <a:t>What do you usually eat or drink?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911424" y="1484784"/>
            <a:ext cx="10441160" cy="358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  want sb. </a:t>
            </a:r>
            <a:r>
              <a:rPr lang="en-US" altLang="zh-CN" sz="3200" dirty="0">
                <a:solidFill>
                  <a:srgbClr val="FF0000"/>
                </a:solidFill>
              </a:rPr>
              <a:t>to do </a:t>
            </a:r>
            <a:r>
              <a:rPr lang="en-US" altLang="zh-CN" sz="3200" dirty="0" err="1">
                <a:solidFill>
                  <a:srgbClr val="FF0000"/>
                </a:solidFill>
              </a:rPr>
              <a:t>sth</a:t>
            </a:r>
            <a:r>
              <a:rPr lang="en-US" altLang="zh-CN" sz="3200" dirty="0">
                <a:solidFill>
                  <a:srgbClr val="FF0000"/>
                </a:solidFill>
              </a:rPr>
              <a:t>. </a:t>
            </a:r>
            <a:r>
              <a:rPr lang="en-US" altLang="zh-CN" sz="3200" dirty="0" smtClean="0">
                <a:solidFill>
                  <a:srgbClr val="FF0000"/>
                </a:solidFill>
              </a:rPr>
              <a:t>  </a:t>
            </a:r>
            <a:r>
              <a:rPr lang="zh-CN" altLang="en-US" sz="3200" dirty="0" smtClean="0">
                <a:solidFill>
                  <a:srgbClr val="FF0000"/>
                </a:solidFill>
              </a:rPr>
              <a:t>想让某人做</a:t>
            </a:r>
            <a:r>
              <a:rPr lang="zh-CN" altLang="en-US" sz="3200" dirty="0">
                <a:solidFill>
                  <a:srgbClr val="FF0000"/>
                </a:solidFill>
              </a:rPr>
              <a:t>某事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  e.g</a:t>
            </a:r>
            <a:r>
              <a:rPr lang="en-US" altLang="zh-CN" sz="3200" dirty="0"/>
              <a:t>. Jim </a:t>
            </a:r>
            <a:r>
              <a:rPr lang="en-US" altLang="zh-CN" sz="3200" dirty="0">
                <a:solidFill>
                  <a:srgbClr val="FF0000"/>
                </a:solidFill>
              </a:rPr>
              <a:t>wants you to come</a:t>
            </a:r>
            <a:r>
              <a:rPr lang="en-US" altLang="zh-CN" sz="3200" dirty="0"/>
              <a:t> here at 3 o’clock</a:t>
            </a:r>
            <a:r>
              <a:rPr lang="en-US" altLang="zh-CN" sz="3200" dirty="0" smtClean="0"/>
              <a:t>.</a:t>
            </a:r>
            <a:endParaRPr lang="en-US" altLang="zh-CN" sz="3200" dirty="0" smtClean="0"/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【</a:t>
            </a:r>
            <a:r>
              <a:rPr lang="zh-CN" altLang="en-US" sz="3200" dirty="0">
                <a:solidFill>
                  <a:srgbClr val="0000FF"/>
                </a:solidFill>
              </a:rPr>
              <a:t>链接</a:t>
            </a:r>
            <a:r>
              <a:rPr lang="en-US" altLang="zh-CN" sz="3200" dirty="0">
                <a:solidFill>
                  <a:srgbClr val="0000FF"/>
                </a:solidFill>
              </a:rPr>
              <a:t>】</a:t>
            </a:r>
            <a:endParaRPr lang="en-US" altLang="zh-CN" sz="32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  </a:t>
            </a:r>
            <a:r>
              <a:rPr lang="en-US" altLang="zh-CN" sz="3200" dirty="0" smtClean="0">
                <a:solidFill>
                  <a:srgbClr val="FF0000"/>
                </a:solidFill>
              </a:rPr>
              <a:t>want</a:t>
            </a:r>
            <a:r>
              <a:rPr lang="zh-CN" altLang="en-US" sz="3200" dirty="0">
                <a:solidFill>
                  <a:srgbClr val="FF0000"/>
                </a:solidFill>
              </a:rPr>
              <a:t>后面可接名词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短语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r>
              <a:rPr lang="zh-CN" altLang="en-US" sz="3200" dirty="0">
                <a:solidFill>
                  <a:srgbClr val="FF0000"/>
                </a:solidFill>
              </a:rPr>
              <a:t>、代词或动词不定式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短语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r>
              <a:rPr lang="zh-CN" altLang="en-US" sz="3200" dirty="0">
                <a:solidFill>
                  <a:srgbClr val="FF0000"/>
                </a:solidFill>
              </a:rPr>
              <a:t>。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/>
              <a:t>  e.g</a:t>
            </a:r>
            <a:r>
              <a:rPr lang="en-US" altLang="zh-CN" sz="3200" dirty="0"/>
              <a:t>. Tina </a:t>
            </a:r>
            <a:r>
              <a:rPr lang="en-US" altLang="zh-CN" sz="3200" dirty="0">
                <a:solidFill>
                  <a:srgbClr val="FF0000"/>
                </a:solidFill>
              </a:rPr>
              <a:t>wants</a:t>
            </a:r>
            <a:r>
              <a:rPr lang="en-US" altLang="zh-CN" sz="3200" dirty="0"/>
              <a:t> a black schoolbag.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      </a:t>
            </a:r>
            <a:r>
              <a:rPr lang="en-US" altLang="zh-CN" sz="3200" dirty="0" smtClean="0"/>
              <a:t>   </a:t>
            </a:r>
            <a:r>
              <a:rPr lang="en-US" altLang="zh-CN" sz="3200" dirty="0"/>
              <a:t>I </a:t>
            </a:r>
            <a:r>
              <a:rPr lang="en-US" altLang="zh-CN" sz="3200" dirty="0">
                <a:solidFill>
                  <a:srgbClr val="FF0000"/>
                </a:solidFill>
              </a:rPr>
              <a:t>want to</a:t>
            </a:r>
            <a:r>
              <a:rPr lang="en-US" altLang="zh-CN" sz="3200" dirty="0"/>
              <a:t> buy a new bike.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3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3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3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551384" y="1124744"/>
            <a:ext cx="8459787" cy="358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</a:rPr>
              <a:t>【</a:t>
            </a:r>
            <a:r>
              <a:rPr lang="zh-CN" altLang="en-US" sz="3200" dirty="0" smtClean="0">
                <a:solidFill>
                  <a:srgbClr val="0000FF"/>
                </a:solidFill>
              </a:rPr>
              <a:t>语境应用</a:t>
            </a:r>
            <a:r>
              <a:rPr lang="en-US" altLang="zh-CN" sz="3200" dirty="0" smtClean="0">
                <a:solidFill>
                  <a:srgbClr val="0000FF"/>
                </a:solidFill>
              </a:rPr>
              <a:t>】</a:t>
            </a:r>
            <a:r>
              <a:rPr lang="zh-CN" altLang="en-US" sz="3200" dirty="0" smtClean="0">
                <a:solidFill>
                  <a:srgbClr val="0000FF"/>
                </a:solidFill>
              </a:rPr>
              <a:t>将</a:t>
            </a:r>
            <a:r>
              <a:rPr lang="zh-CN" altLang="en-US" sz="3200" dirty="0">
                <a:solidFill>
                  <a:srgbClr val="0000FF"/>
                </a:solidFill>
              </a:rPr>
              <a:t>下列句子翻译成英语。</a:t>
            </a:r>
            <a:endParaRPr lang="zh-CN" altLang="en-US" sz="32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/>
              <a:t>1) </a:t>
            </a:r>
            <a:r>
              <a:rPr lang="zh-CN" altLang="en-US" sz="3200" dirty="0"/>
              <a:t>我弟弟想让我和他一起去看电影。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2) </a:t>
            </a:r>
            <a:r>
              <a:rPr lang="zh-CN" altLang="en-US" sz="3200" dirty="0"/>
              <a:t>有人想见你。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3) </a:t>
            </a:r>
            <a:r>
              <a:rPr lang="zh-CN" altLang="en-US" sz="3200" dirty="0"/>
              <a:t>她想要一些咖啡。</a:t>
            </a:r>
            <a:endParaRPr lang="zh-CN" altLang="en-US" sz="3200" dirty="0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1065475" y="2348880"/>
            <a:ext cx="9576864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My brother wants me to go to the movies with him.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1065475" y="3459643"/>
            <a:ext cx="59634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3200" dirty="0">
                <a:solidFill>
                  <a:srgbClr val="FF0000"/>
                </a:solidFill>
              </a:rPr>
              <a:t>Someone wants to meet / see you.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1055603" y="4695852"/>
            <a:ext cx="41745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3200" dirty="0">
                <a:solidFill>
                  <a:srgbClr val="FF0000"/>
                </a:solidFill>
              </a:rPr>
              <a:t>She wants some coffee.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 bldLvl="0" animBg="1"/>
      <p:bldP spid="74759" grpId="0" bldLvl="0" animBg="1"/>
      <p:bldP spid="7476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5400" y="2276872"/>
            <a:ext cx="8280920" cy="2995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A: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How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often </a:t>
            </a:r>
            <a:r>
              <a:rPr lang="en-US" altLang="zh-CN" sz="3200" dirty="0">
                <a:cs typeface="Times New Roman" panose="02020603050405020304" pitchFamily="18" charset="0"/>
              </a:rPr>
              <a:t>do you eat junk food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?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B: I eat it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once a week</a:t>
            </a:r>
            <a:r>
              <a:rPr lang="en-US" altLang="zh-CN" sz="3200" dirty="0">
                <a:cs typeface="Times New Roman" panose="02020603050405020304" pitchFamily="18" charset="0"/>
              </a:rPr>
              <a:t>.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A: Do you like it?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marL="535305" indent="-535305">
              <a:lnSpc>
                <a:spcPct val="120000"/>
              </a:lnSpc>
              <a:tabLst>
                <a:tab pos="628650" algn="l"/>
              </a:tabLst>
            </a:pPr>
            <a:r>
              <a:rPr lang="en-US" altLang="zh-CN" sz="3200" dirty="0" smtClean="0">
                <a:cs typeface="Times New Roman" panose="02020603050405020304" pitchFamily="18" charset="0"/>
              </a:rPr>
              <a:t>B: </a:t>
            </a:r>
            <a:r>
              <a:rPr lang="en-US" altLang="zh-CN" sz="3200" dirty="0">
                <a:cs typeface="Times New Roman" panose="02020603050405020304" pitchFamily="18" charset="0"/>
              </a:rPr>
              <a:t>Yes. But my mother doesn’t let me eat it.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She says </a:t>
            </a:r>
            <a:r>
              <a:rPr lang="en-US" altLang="zh-CN" sz="3200" dirty="0">
                <a:cs typeface="Times New Roman" panose="02020603050405020304" pitchFamily="18" charset="0"/>
              </a:rPr>
              <a:t>it’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bad for </a:t>
            </a:r>
            <a:r>
              <a:rPr lang="en-US" altLang="zh-CN" sz="3200" dirty="0">
                <a:cs typeface="Times New Roman" panose="02020603050405020304" pitchFamily="18" charset="0"/>
              </a:rPr>
              <a:t>my health. 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1727251"/>
            <a:ext cx="3035795" cy="1981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908720"/>
            <a:ext cx="4094546" cy="11002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772.9669291338582,&quot;width&quot;:6599.376377952756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4bc72049-51c5-4439-b757-f0fce0b907f6"/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6628</Words>
  <Application>WPS 演示</Application>
  <PresentationFormat>宽屏</PresentationFormat>
  <Paragraphs>408</Paragraphs>
  <Slides>36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Tina’s Good/Healthy Habits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Administrator</cp:lastModifiedBy>
  <cp:revision>402</cp:revision>
  <dcterms:created xsi:type="dcterms:W3CDTF">2013-03-17T02:35:00Z</dcterms:created>
  <dcterms:modified xsi:type="dcterms:W3CDTF">2024-09-18T00:40:28Z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384D406DFAAD4ACB9470943886D0EEBB</vt:lpwstr>
  </property>
  <property fmtid="{D5CDD505-2E9C-101B-9397-08002B2CF9AE}" pid="3" name="KSOProductBuildVer">
    <vt:lpwstr>2052-12.1.0.17440</vt:lpwstr>
  </property>
</Properties>
</file>